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73"/>
  </p:notesMasterIdLst>
  <p:sldIdLst>
    <p:sldId id="256" r:id="rId5"/>
    <p:sldId id="258" r:id="rId6"/>
    <p:sldId id="259" r:id="rId7"/>
    <p:sldId id="262" r:id="rId8"/>
    <p:sldId id="292" r:id="rId9"/>
    <p:sldId id="287" r:id="rId10"/>
    <p:sldId id="263" r:id="rId11"/>
    <p:sldId id="261" r:id="rId12"/>
    <p:sldId id="266" r:id="rId13"/>
    <p:sldId id="265" r:id="rId14"/>
    <p:sldId id="281" r:id="rId15"/>
    <p:sldId id="264" r:id="rId16"/>
    <p:sldId id="267" r:id="rId17"/>
    <p:sldId id="268" r:id="rId18"/>
    <p:sldId id="271" r:id="rId19"/>
    <p:sldId id="270" r:id="rId20"/>
    <p:sldId id="269" r:id="rId21"/>
    <p:sldId id="274" r:id="rId22"/>
    <p:sldId id="273" r:id="rId23"/>
    <p:sldId id="291" r:id="rId24"/>
    <p:sldId id="276" r:id="rId25"/>
    <p:sldId id="277" r:id="rId26"/>
    <p:sldId id="278" r:id="rId27"/>
    <p:sldId id="294" r:id="rId28"/>
    <p:sldId id="279" r:id="rId29"/>
    <p:sldId id="282" r:id="rId30"/>
    <p:sldId id="283" r:id="rId31"/>
    <p:sldId id="284" r:id="rId32"/>
    <p:sldId id="295" r:id="rId33"/>
    <p:sldId id="296" r:id="rId34"/>
    <p:sldId id="298" r:id="rId35"/>
    <p:sldId id="300" r:id="rId36"/>
    <p:sldId id="301" r:id="rId37"/>
    <p:sldId id="302" r:id="rId38"/>
    <p:sldId id="305" r:id="rId39"/>
    <p:sldId id="306" r:id="rId40"/>
    <p:sldId id="307" r:id="rId41"/>
    <p:sldId id="308" r:id="rId42"/>
    <p:sldId id="309" r:id="rId43"/>
    <p:sldId id="260" r:id="rId44"/>
    <p:sldId id="310" r:id="rId45"/>
    <p:sldId id="311" r:id="rId46"/>
    <p:sldId id="272" r:id="rId47"/>
    <p:sldId id="312" r:id="rId48"/>
    <p:sldId id="313" r:id="rId49"/>
    <p:sldId id="314" r:id="rId50"/>
    <p:sldId id="316" r:id="rId51"/>
    <p:sldId id="317" r:id="rId52"/>
    <p:sldId id="318" r:id="rId53"/>
    <p:sldId id="319" r:id="rId54"/>
    <p:sldId id="320" r:id="rId55"/>
    <p:sldId id="321" r:id="rId56"/>
    <p:sldId id="322" r:id="rId57"/>
    <p:sldId id="323" r:id="rId58"/>
    <p:sldId id="324" r:id="rId59"/>
    <p:sldId id="280" r:id="rId60"/>
    <p:sldId id="325" r:id="rId61"/>
    <p:sldId id="286" r:id="rId62"/>
    <p:sldId id="285" r:id="rId63"/>
    <p:sldId id="443" r:id="rId64"/>
    <p:sldId id="445" r:id="rId65"/>
    <p:sldId id="447" r:id="rId66"/>
    <p:sldId id="448" r:id="rId67"/>
    <p:sldId id="449" r:id="rId68"/>
    <p:sldId id="450" r:id="rId69"/>
    <p:sldId id="454" r:id="rId70"/>
    <p:sldId id="455" r:id="rId71"/>
    <p:sldId id="456" r:id="rId72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lapértelmezett szakasz" id="{D5B1935B-5D2D-4D0F-B47D-067A0DF51E5B}">
          <p14:sldIdLst>
            <p14:sldId id="256"/>
            <p14:sldId id="258"/>
            <p14:sldId id="259"/>
            <p14:sldId id="262"/>
            <p14:sldId id="292"/>
            <p14:sldId id="287"/>
            <p14:sldId id="263"/>
            <p14:sldId id="261"/>
            <p14:sldId id="266"/>
            <p14:sldId id="265"/>
            <p14:sldId id="281"/>
            <p14:sldId id="264"/>
            <p14:sldId id="267"/>
            <p14:sldId id="268"/>
            <p14:sldId id="271"/>
            <p14:sldId id="270"/>
            <p14:sldId id="269"/>
            <p14:sldId id="274"/>
            <p14:sldId id="273"/>
            <p14:sldId id="291"/>
            <p14:sldId id="276"/>
            <p14:sldId id="277"/>
            <p14:sldId id="278"/>
            <p14:sldId id="294"/>
            <p14:sldId id="279"/>
            <p14:sldId id="282"/>
            <p14:sldId id="283"/>
            <p14:sldId id="284"/>
            <p14:sldId id="295"/>
            <p14:sldId id="296"/>
            <p14:sldId id="298"/>
            <p14:sldId id="300"/>
          </p14:sldIdLst>
        </p14:section>
        <p14:section name="Névtelen szakasz" id="{E3E48E97-013C-44B8-8791-5172736DE4E2}">
          <p14:sldIdLst>
            <p14:sldId id="301"/>
          </p14:sldIdLst>
        </p14:section>
        <p14:section name="Alapértelmezett szakasz" id="{514A1E55-2ECC-45F2-8C5F-09AFE3DDC2E0}">
          <p14:sldIdLst>
            <p14:sldId id="302"/>
          </p14:sldIdLst>
        </p14:section>
        <p14:section name="Névtelen szakasz" id="{557A4DFF-0D9A-40CC-AECE-AAFDD3E56CF4}">
          <p14:sldIdLst>
            <p14:sldId id="305"/>
            <p14:sldId id="306"/>
            <p14:sldId id="307"/>
            <p14:sldId id="308"/>
            <p14:sldId id="309"/>
            <p14:sldId id="260"/>
            <p14:sldId id="310"/>
            <p14:sldId id="311"/>
            <p14:sldId id="272"/>
            <p14:sldId id="312"/>
            <p14:sldId id="313"/>
            <p14:sldId id="314"/>
            <p14:sldId id="316"/>
            <p14:sldId id="317"/>
            <p14:sldId id="318"/>
            <p14:sldId id="319"/>
            <p14:sldId id="320"/>
            <p14:sldId id="321"/>
            <p14:sldId id="322"/>
            <p14:sldId id="323"/>
            <p14:sldId id="324"/>
            <p14:sldId id="280"/>
            <p14:sldId id="325"/>
            <p14:sldId id="286"/>
            <p14:sldId id="285"/>
            <p14:sldId id="443"/>
            <p14:sldId id="445"/>
            <p14:sldId id="447"/>
            <p14:sldId id="448"/>
            <p14:sldId id="449"/>
            <p14:sldId id="450"/>
            <p14:sldId id="454"/>
            <p14:sldId id="455"/>
            <p14:sldId id="456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8768"/>
    <a:srgbClr val="1F497D"/>
    <a:srgbClr val="FF5050"/>
    <a:srgbClr val="8A0000"/>
    <a:srgbClr val="CDC800"/>
    <a:srgbClr val="FFFF99"/>
    <a:srgbClr val="D0D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40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theme" Target="theme/theme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05F1C-849F-42E1-A020-F6728A961680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69BA9D-2874-4B3D-A2DA-1CBF02C291A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0957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103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79679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42681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298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11738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92554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0544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23996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24394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03198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1730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5774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2407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4694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7087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033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780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363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3985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5707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283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7224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ím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28" name="Dátum hely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17" name="Élőláb hely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9" name="Dia számának hely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  <p:sp>
        <p:nvSpPr>
          <p:cNvPr id="9" name="Alcím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/>
              <a:t>Alcím mintájának szerkesztése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1769893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75866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91027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130584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652214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199627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73777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411383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u-HU">
                <a:solidFill>
                  <a:schemeClr val="lt1"/>
                </a:solidFill>
                <a:latin typeface="+mn-lt"/>
                <a:ea typeface="+mn-ea"/>
                <a:cs typeface="+mn-cs"/>
              </a:rPr>
              <a:t>Kép beszúrásához kattintson az ikonra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767752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1335323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u-HU"/>
              <a:t>Mintaszöveg szerkesztése</a:t>
            </a:r>
          </a:p>
          <a:p>
            <a:pPr lvl="1" eaLnBrk="1" latinLnBrk="0" hangingPunct="1"/>
            <a:r>
              <a:rPr lang="hu-HU"/>
              <a:t>Második szint</a:t>
            </a:r>
          </a:p>
          <a:p>
            <a:pPr lvl="2" eaLnBrk="1" latinLnBrk="0" hangingPunct="1"/>
            <a:r>
              <a:rPr lang="hu-HU"/>
              <a:t>Harmadik szint</a:t>
            </a:r>
          </a:p>
          <a:p>
            <a:pPr lvl="3" eaLnBrk="1" latinLnBrk="0" hangingPunct="1"/>
            <a:r>
              <a:rPr lang="hu-HU"/>
              <a:t>Negyedik szint</a:t>
            </a:r>
          </a:p>
          <a:p>
            <a:pPr lvl="4" eaLnBrk="1" latinLnBrk="0" hangingPunct="1"/>
            <a:r>
              <a:rPr lang="hu-HU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926439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F30A78F3-00BB-47DD-BD58-09C81FF77C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66EF36C6-901C-4875-8EE2-9C5409873E2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28ADBE8-E7DA-43C2-A3E6-18238972D6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779095-3EB4-45B2-8A98-6EEABCD3D8F9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9645875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EACD864-EE89-4AD3-87D8-4E394C3D0FE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3076409D-9E96-44BD-9558-5CBF4F3780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C9AFC4B5-26D0-4B77-A326-409D12FBB29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203C3F-54DE-4E53-9057-8E552AD48DA3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7416125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8ED82EEA-16D1-427E-B9C8-EFDD47B6365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9ED8CAD1-1A10-46F5-A291-A15407A50A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E2191C17-808A-419C-B82C-75ADE9205B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66A89A-8840-44D4-B96B-4643DEA156F4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2721694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7300169-A8E4-4F5F-8703-87B6C2D29F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982B0DE4-2128-4560-886F-BDDED54CE5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F972517-93A5-47E0-9911-0248F86A625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208807-9892-47EF-8C10-BD7442E6B81A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3854551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2A11F2E9-1301-4285-A010-29332EC8DD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54B5E1F2-202D-424F-B204-8ACD3E1796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F0BF5942-151B-4FC2-B1B1-329E5966D2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D84133-8A60-4C25-8F67-99841D94C0D7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2502481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6A7965AF-AB9F-4E4E-9108-F4F78D63D8B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F93F22B8-DC90-4E64-A918-6745D6E61FF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39DECA59-D6BF-4E3D-ADAE-8FF8E54953E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3A4E0C-F30F-4833-9FE6-677B82E7E071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48432502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F8CBA997-518D-4416-99C7-290811E0F9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C42A5C76-6ED6-4E36-ABCE-E31250C08A8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DAFEF9A7-3F3C-4792-B3E1-79B5EAEDC43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93114A-C2DD-4E3C-903D-1470ACE403D9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240251397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CC22A2C4-E07F-4FA7-BAF6-5B1CD9F0C6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F8C49F5-EAA7-4910-ACA6-AEC5A9AE58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0BD62E41-97C8-4E04-9A49-2649C21F44F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A9E778-5EB9-48BC-A0E7-409B76BA2502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151804408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91589058-7B5A-4F35-A0B0-F467D7376C6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8BE1FB91-4CDA-45C1-9C2B-000A011A32E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BCFCAABF-C6D3-4228-9BF2-C8280F28DA0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007BF1-89FC-4A35-A6C0-1DF41F08DA7E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0082311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9A3419CB-B70C-4CE1-8124-4A9A6E377DA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6C12BC36-262C-4298-A870-BA6C56E1B79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9CDF12E5-9740-4294-9D5E-4990A885E9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A8D2F0-02D5-4951-98F1-A1573DE48A46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7254770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CED9EC2E-D585-45BA-9D0B-8F72DEA1687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FD927DF9-A916-4D6E-8C02-8D9CE75285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485B63EE-E0EF-4DBE-A976-FD9BD8EE58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E402EF-3BD9-41D4-A770-1CF241C69984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54226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9C8768"/>
            </a:gs>
            <a:gs pos="46000">
              <a:schemeClr val="tx1"/>
            </a:gs>
            <a:gs pos="92000">
              <a:srgbClr val="9C8768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14C1C-2A69-40A4-9180-1F653D9144EC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08626-C77D-4581-9C08-965A9CFF3BFE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60597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rgbClr val="9C8768"/>
            </a:gs>
            <a:gs pos="46000">
              <a:schemeClr val="tx1"/>
            </a:gs>
            <a:gs pos="92000">
              <a:srgbClr val="9C8768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A14C1C-2A69-40A4-9180-1F653D9144EC}" type="datetimeFigureOut">
              <a:rPr lang="hu-HU">
                <a:solidFill>
                  <a:prstClr val="black">
                    <a:tint val="75000"/>
                  </a:prstClr>
                </a:solidFill>
              </a:rPr>
              <a:pPr/>
              <a:t>2021. 09. 09.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08626-C77D-4581-9C08-965A9CFF3BFE}" type="slidenum">
              <a:rPr lang="hu-H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4474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rgbClr val="F51B1B"/>
            </a:gs>
            <a:gs pos="23000">
              <a:schemeClr val="tx1">
                <a:lumMod val="75000"/>
              </a:schemeClr>
            </a:gs>
            <a:gs pos="45000">
              <a:srgbClr val="D88D8D"/>
            </a:gs>
            <a:gs pos="98000">
              <a:srgbClr val="C0000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ím hely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u-HU"/>
              <a:t>Mintacím szerkesztése</a:t>
            </a:r>
            <a:endParaRPr kumimoji="0" lang="en-US"/>
          </a:p>
        </p:txBody>
      </p:sp>
      <p:sp>
        <p:nvSpPr>
          <p:cNvPr id="13" name="Szöveg hely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/>
              <a:t>Mintaszöveg szerkesztése</a:t>
            </a:r>
          </a:p>
          <a:p>
            <a:pPr lvl="1" eaLnBrk="1" latinLnBrk="0" hangingPunct="1"/>
            <a:r>
              <a:rPr kumimoji="0" lang="hu-HU"/>
              <a:t>Második szint</a:t>
            </a:r>
          </a:p>
          <a:p>
            <a:pPr lvl="2" eaLnBrk="1" latinLnBrk="0" hangingPunct="1"/>
            <a:r>
              <a:rPr kumimoji="0" lang="hu-HU"/>
              <a:t>Harmadik szint</a:t>
            </a:r>
          </a:p>
          <a:p>
            <a:pPr lvl="3" eaLnBrk="1" latinLnBrk="0" hangingPunct="1"/>
            <a:r>
              <a:rPr kumimoji="0" lang="hu-HU"/>
              <a:t>Negyedik szint</a:t>
            </a:r>
          </a:p>
          <a:p>
            <a:pPr lvl="4" eaLnBrk="1" latinLnBrk="0" hangingPunct="1"/>
            <a:r>
              <a:rPr kumimoji="0" lang="hu-HU"/>
              <a:t>Ötödik szint</a:t>
            </a:r>
            <a:endParaRPr kumimoji="0" lang="en-US"/>
          </a:p>
        </p:txBody>
      </p:sp>
      <p:sp>
        <p:nvSpPr>
          <p:cNvPr id="14" name="Dátum hely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CE92F9D-3821-4E15-BEA0-978670722D16}" type="datetimeFigureOut">
              <a:rPr lang="hu-HU" smtClean="0"/>
              <a:t>2021. 09. 09.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23" name="Dia számának hely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C1AAB1E-0BE3-4B56-B5B2-2170164718A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1099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7BCE4A2A-730F-4143-8F69-F4EA551973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Mintacím szerkesztése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CD1F8643-D54C-477D-9E5B-A0FD74FC3DD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/>
              <a:t>Mintaszöveg szerkesztése</a:t>
            </a:r>
          </a:p>
          <a:p>
            <a:pPr lvl="1"/>
            <a:r>
              <a:rPr lang="hu-HU" altLang="hu-HU"/>
              <a:t>Második szint</a:t>
            </a:r>
          </a:p>
          <a:p>
            <a:pPr lvl="2"/>
            <a:r>
              <a:rPr lang="hu-HU" altLang="hu-HU"/>
              <a:t>Harmadik szint</a:t>
            </a:r>
          </a:p>
          <a:p>
            <a:pPr lvl="3"/>
            <a:r>
              <a:rPr lang="hu-HU" altLang="hu-HU"/>
              <a:t>Negyedik szint</a:t>
            </a:r>
          </a:p>
          <a:p>
            <a:pPr lvl="4"/>
            <a:r>
              <a:rPr lang="hu-HU" altLang="hu-HU"/>
              <a:t>Ötödik szint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8C7AF347-8B74-4509-B3E4-11F138437AD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D23B9DD5-B296-4594-96C5-EC596D08797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4DB20FAC-D4ED-43AF-9045-20465C0A6E1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6E1AF61-A41E-4014-BA4C-E82AB3756958}" type="slidenum">
              <a:rPr lang="hu-HU" altLang="hu-HU"/>
              <a:pPr/>
              <a:t>‹#›</a:t>
            </a:fld>
            <a:endParaRPr lang="hu-HU" altLang="hu-HU"/>
          </a:p>
        </p:txBody>
      </p:sp>
    </p:spTree>
    <p:extLst>
      <p:ext uri="{BB962C8B-B14F-4D97-AF65-F5344CB8AC3E}">
        <p14:creationId xmlns:p14="http://schemas.microsoft.com/office/powerpoint/2010/main" val="3418471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37.jpeg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jpeg"/><Relationship Id="rId4" Type="http://schemas.openxmlformats.org/officeDocument/2006/relationships/image" Target="../media/image4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pn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3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jpeg"/><Relationship Id="rId5" Type="http://schemas.openxmlformats.org/officeDocument/2006/relationships/image" Target="../media/image58.emf"/><Relationship Id="rId4" Type="http://schemas.openxmlformats.org/officeDocument/2006/relationships/image" Target="../media/image5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6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4.png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82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85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9.png"/><Relationship Id="rId5" Type="http://schemas.openxmlformats.org/officeDocument/2006/relationships/image" Target="../media/image3.png"/><Relationship Id="rId4" Type="http://schemas.openxmlformats.org/officeDocument/2006/relationships/image" Target="../media/image88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9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7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9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7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0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09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11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14.png"/><Relationship Id="rId4" Type="http://schemas.openxmlformats.org/officeDocument/2006/relationships/image" Target="../media/image113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16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7" Type="http://schemas.openxmlformats.org/officeDocument/2006/relationships/image" Target="../media/image3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0.jpeg"/><Relationship Id="rId5" Type="http://schemas.openxmlformats.org/officeDocument/2006/relationships/image" Target="../media/image119.png"/><Relationship Id="rId4" Type="http://schemas.openxmlformats.org/officeDocument/2006/relationships/image" Target="../media/image118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3.png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2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.png"/><Relationship Id="rId4" Type="http://schemas.openxmlformats.org/officeDocument/2006/relationships/image" Target="../media/image127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34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2.jpeg"/><Relationship Id="rId4" Type="http://schemas.openxmlformats.org/officeDocument/2006/relationships/image" Target="../media/image13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36.jpeg"/><Relationship Id="rId5" Type="http://schemas.openxmlformats.org/officeDocument/2006/relationships/image" Target="../media/image135.jpeg"/><Relationship Id="rId4" Type="http://schemas.openxmlformats.org/officeDocument/2006/relationships/image" Target="../media/image134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42.jpeg"/><Relationship Id="rId4" Type="http://schemas.openxmlformats.org/officeDocument/2006/relationships/image" Target="../media/image141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45.jpeg"/><Relationship Id="rId4" Type="http://schemas.openxmlformats.org/officeDocument/2006/relationships/image" Target="../media/image144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148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755576" y="3356992"/>
            <a:ext cx="7772400" cy="1470025"/>
          </a:xfrm>
        </p:spPr>
        <p:txBody>
          <a:bodyPr>
            <a:normAutofit/>
          </a:bodyPr>
          <a:lstStyle/>
          <a:p>
            <a:r>
              <a:rPr lang="hu-HU" altLang="hu-HU" b="1" dirty="0">
                <a:solidFill>
                  <a:schemeClr val="bg1"/>
                </a:solidFill>
                <a:latin typeface="Arial" charset="0"/>
              </a:rPr>
              <a:t>Éves ismétlődő munkavédelemi oktatás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5085184"/>
            <a:ext cx="6400800" cy="792088"/>
          </a:xfrm>
        </p:spPr>
        <p:txBody>
          <a:bodyPr>
            <a:noAutofit/>
          </a:bodyPr>
          <a:lstStyle/>
          <a:p>
            <a:r>
              <a:rPr lang="hu-HU" sz="4400" b="1" dirty="0" smtClean="0">
                <a:solidFill>
                  <a:schemeClr val="bg1"/>
                </a:solidFill>
                <a:latin typeface="Arial" charset="0"/>
                <a:ea typeface="+mj-ea"/>
                <a:cs typeface="+mj-cs"/>
              </a:rPr>
              <a:t>2021</a:t>
            </a:r>
          </a:p>
          <a:p>
            <a:endParaRPr lang="hu-HU" sz="4400" b="1" dirty="0">
              <a:solidFill>
                <a:schemeClr val="bg1"/>
              </a:solidFill>
              <a:latin typeface="Arial" charset="0"/>
              <a:ea typeface="+mj-ea"/>
              <a:cs typeface="+mj-cs"/>
            </a:endParaRPr>
          </a:p>
        </p:txBody>
      </p:sp>
      <p:pic>
        <p:nvPicPr>
          <p:cNvPr id="6" name="Kép 5">
            <a:extLst>
              <a:ext uri="{FF2B5EF4-FFF2-40B4-BE49-F238E27FC236}">
                <a16:creationId xmlns:a16="http://schemas.microsoft.com/office/drawing/2014/main" xmlns="" id="{7D287246-6FE3-4A0E-98E2-E6CA1BFAB5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56"/>
          <a:stretch/>
        </p:blipFill>
        <p:spPr>
          <a:xfrm>
            <a:off x="2110981" y="606649"/>
            <a:ext cx="4922038" cy="262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4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544255"/>
            <a:ext cx="3466728" cy="40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000" dirty="0">
                <a:solidFill>
                  <a:srgbClr val="002060"/>
                </a:solidFill>
              </a:rPr>
              <a:t>Törvényi szint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munkavédelem szabályozási rendszere</a:t>
            </a:r>
            <a:endParaRPr lang="hu-HU" sz="2800" dirty="0"/>
          </a:p>
          <a:p>
            <a:pPr marL="0" indent="0" algn="ctr">
              <a:buNone/>
            </a:pPr>
            <a:endParaRPr lang="hu-HU" sz="2800" b="1" dirty="0">
              <a:solidFill>
                <a:srgbClr val="002060"/>
              </a:solidFill>
            </a:endParaRPr>
          </a:p>
        </p:txBody>
      </p:sp>
      <p:sp>
        <p:nvSpPr>
          <p:cNvPr id="9" name="Tartalom helye 2"/>
          <p:cNvSpPr txBox="1">
            <a:spLocks/>
          </p:cNvSpPr>
          <p:nvPr/>
        </p:nvSpPr>
        <p:spPr>
          <a:xfrm>
            <a:off x="4566828" y="2154972"/>
            <a:ext cx="3466728" cy="42983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hu-HU" sz="1050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Munkavédelmi törvény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1400" dirty="0">
                <a:solidFill>
                  <a:srgbClr val="002060"/>
                </a:solidFill>
              </a:rPr>
              <a:t>(1993. évi XCIII. tv.)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hu-HU" sz="1400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Kormányrendeletek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Miniszteri rendeletek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hu-HU" sz="2000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Műszaki megoldások, irányelvek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hu-HU" sz="2000" dirty="0">
              <a:solidFill>
                <a:srgbClr val="00206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Munkavédelmi Szabályzat</a:t>
            </a:r>
          </a:p>
        </p:txBody>
      </p:sp>
      <p:sp>
        <p:nvSpPr>
          <p:cNvPr id="4" name="Jobbra nyíl 3"/>
          <p:cNvSpPr/>
          <p:nvPr/>
        </p:nvSpPr>
        <p:spPr>
          <a:xfrm>
            <a:off x="3713877" y="2492896"/>
            <a:ext cx="936104" cy="504056"/>
          </a:xfrm>
          <a:prstGeom prst="rightArrow">
            <a:avLst/>
          </a:prstGeom>
          <a:solidFill>
            <a:srgbClr val="FFFF99"/>
          </a:solidFill>
          <a:ln w="12700">
            <a:solidFill>
              <a:srgbClr val="CDC8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artalom helye 2"/>
          <p:cNvSpPr txBox="1">
            <a:spLocks/>
          </p:cNvSpPr>
          <p:nvPr/>
        </p:nvSpPr>
        <p:spPr>
          <a:xfrm>
            <a:off x="539552" y="3303638"/>
            <a:ext cx="3466728" cy="5453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Rendeleti szint</a:t>
            </a:r>
          </a:p>
        </p:txBody>
      </p:sp>
      <p:sp>
        <p:nvSpPr>
          <p:cNvPr id="12" name="Tartalom helye 2"/>
          <p:cNvSpPr txBox="1">
            <a:spLocks/>
          </p:cNvSpPr>
          <p:nvPr/>
        </p:nvSpPr>
        <p:spPr>
          <a:xfrm>
            <a:off x="467544" y="4451620"/>
            <a:ext cx="3466728" cy="692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Szabványok</a:t>
            </a:r>
          </a:p>
        </p:txBody>
      </p:sp>
      <p:sp>
        <p:nvSpPr>
          <p:cNvPr id="13" name="Tartalom helye 2"/>
          <p:cNvSpPr txBox="1">
            <a:spLocks/>
          </p:cNvSpPr>
          <p:nvPr/>
        </p:nvSpPr>
        <p:spPr>
          <a:xfrm>
            <a:off x="619944" y="5373216"/>
            <a:ext cx="3466728" cy="6929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hu-HU" sz="2000" dirty="0">
                <a:solidFill>
                  <a:srgbClr val="002060"/>
                </a:solidFill>
              </a:rPr>
              <a:t>Munkáltatói szint</a:t>
            </a:r>
          </a:p>
        </p:txBody>
      </p:sp>
      <p:sp>
        <p:nvSpPr>
          <p:cNvPr id="14" name="Jobbra nyíl 13"/>
          <p:cNvSpPr/>
          <p:nvPr/>
        </p:nvSpPr>
        <p:spPr>
          <a:xfrm>
            <a:off x="3727956" y="3282029"/>
            <a:ext cx="936104" cy="504056"/>
          </a:xfrm>
          <a:prstGeom prst="rightArrow">
            <a:avLst/>
          </a:prstGeom>
          <a:solidFill>
            <a:srgbClr val="FFFF99"/>
          </a:solidFill>
          <a:ln w="12700">
            <a:solidFill>
              <a:srgbClr val="CDC8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Jobbra nyíl 14"/>
          <p:cNvSpPr/>
          <p:nvPr/>
        </p:nvSpPr>
        <p:spPr>
          <a:xfrm>
            <a:off x="3750235" y="4437112"/>
            <a:ext cx="936104" cy="504056"/>
          </a:xfrm>
          <a:prstGeom prst="rightArrow">
            <a:avLst/>
          </a:prstGeom>
          <a:solidFill>
            <a:srgbClr val="FFFF99"/>
          </a:solidFill>
          <a:ln w="12700">
            <a:solidFill>
              <a:srgbClr val="CDC8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Jobbra nyíl 15"/>
          <p:cNvSpPr/>
          <p:nvPr/>
        </p:nvSpPr>
        <p:spPr>
          <a:xfrm>
            <a:off x="3750235" y="5301208"/>
            <a:ext cx="936104" cy="504056"/>
          </a:xfrm>
          <a:prstGeom prst="rightArrow">
            <a:avLst/>
          </a:prstGeom>
          <a:solidFill>
            <a:srgbClr val="FFFF99"/>
          </a:solidFill>
          <a:ln w="12700">
            <a:solidFill>
              <a:srgbClr val="CDC8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5" name="Picture 2" descr="Dedushkov - Holistic Design and Innovation">
            <a:extLst>
              <a:ext uri="{FF2B5EF4-FFF2-40B4-BE49-F238E27FC236}">
                <a16:creationId xmlns:a16="http://schemas.microsoft.com/office/drawing/2014/main" xmlns="" id="{EAB8D554-D0CA-40AE-A64E-076CCC98CE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63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2060848"/>
            <a:ext cx="8229600" cy="352839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400" dirty="0">
                <a:solidFill>
                  <a:schemeClr val="bg2"/>
                </a:solidFill>
              </a:rPr>
              <a:t>A munkavédelemmel kapcsolatban az alábbi két rendelet változás történt.</a:t>
            </a:r>
          </a:p>
          <a:p>
            <a:pPr marL="0" indent="0" algn="just">
              <a:spcBef>
                <a:spcPct val="50000"/>
              </a:spcBef>
              <a:buNone/>
              <a:defRPr/>
            </a:pPr>
            <a:endParaRPr lang="hu-HU" sz="1100" dirty="0">
              <a:solidFill>
                <a:schemeClr val="bg2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sz="2000" b="1" dirty="0">
                <a:solidFill>
                  <a:schemeClr val="bg2"/>
                </a:solidFill>
              </a:rPr>
              <a:t>5/2020. (II. 6.) ITM </a:t>
            </a:r>
            <a:r>
              <a:rPr lang="hu-HU" sz="2000" dirty="0">
                <a:solidFill>
                  <a:schemeClr val="bg2"/>
                </a:solidFill>
              </a:rPr>
              <a:t>rendelete a kémiai kóroki tényezők hatásának kitett munkavállalók egészségének és biztonságának védelméről.</a:t>
            </a:r>
          </a:p>
          <a:p>
            <a:pPr marL="0" indent="0" algn="just">
              <a:spcBef>
                <a:spcPct val="50000"/>
              </a:spcBef>
              <a:buNone/>
              <a:defRPr/>
            </a:pPr>
            <a:endParaRPr lang="hu-HU" sz="2000" dirty="0">
              <a:solidFill>
                <a:schemeClr val="bg2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altLang="hu-HU" sz="2000" b="1" dirty="0">
                <a:solidFill>
                  <a:schemeClr val="bg2"/>
                </a:solidFill>
              </a:rPr>
              <a:t>6/2020 </a:t>
            </a:r>
            <a:r>
              <a:rPr lang="hu-HU" sz="2000" b="1" dirty="0">
                <a:solidFill>
                  <a:schemeClr val="bg2"/>
                </a:solidFill>
              </a:rPr>
              <a:t>(II. 7.) ITM rendelete </a:t>
            </a:r>
            <a:r>
              <a:rPr lang="hu-HU" sz="2000" dirty="0">
                <a:solidFill>
                  <a:schemeClr val="bg2"/>
                </a:solidFill>
              </a:rPr>
              <a:t>a foglalkozási eredetű rákkeltő anyagok elleni védekezésről és az általuk okozott egészségkárosodások megelőzéséről szóló 26/2000. (IX. 30.) EüM rendelet és a kémiai kóroki tényezők hatásának kitett munkavállalók egészségének és biztonságának védelméről szóló 5/2020. (II. 6.) ITM rendelet módosításáról.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chemeClr val="bg2"/>
              </a:solidFill>
            </a:endParaRPr>
          </a:p>
          <a:p>
            <a:pPr algn="just"/>
            <a:r>
              <a:rPr lang="hu-HU" sz="2100" b="1" dirty="0">
                <a:solidFill>
                  <a:schemeClr val="bg2"/>
                </a:solidFill>
              </a:rPr>
              <a:t>1993 évi XCIII. Tv.</a:t>
            </a:r>
            <a:r>
              <a:rPr lang="hu-HU" sz="2100" dirty="0">
                <a:solidFill>
                  <a:schemeClr val="bg2"/>
                </a:solidFill>
              </a:rPr>
              <a:t> szerint a kockázatbecslést- és értékelést a munkakörülmények jelentős megváltozása esetén (vö. koronavírus) el kell készíteni a megváltozott körülmények figyelembe vételével.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533450" y="1196752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Jogszabályváltozások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49893D2C-C9A8-48BE-935E-3023790590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59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Szervezett munkavégzés</a:t>
            </a:r>
          </a:p>
        </p:txBody>
      </p:sp>
      <p:sp>
        <p:nvSpPr>
          <p:cNvPr id="15" name="Tartalom helye 2"/>
          <p:cNvSpPr>
            <a:spLocks noGrp="1"/>
          </p:cNvSpPr>
          <p:nvPr>
            <p:ph idx="1"/>
          </p:nvPr>
        </p:nvSpPr>
        <p:spPr>
          <a:xfrm>
            <a:off x="445326" y="2063209"/>
            <a:ext cx="5134786" cy="4246111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50000"/>
              </a:spcBef>
              <a:buNone/>
              <a:defRPr/>
            </a:pPr>
            <a:endParaRPr lang="hu-HU" sz="11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A munkaviszonyban végzett munka és a munkáltató által szervezett (kezdeményezett, irányított vagy jóváhagyott) munka.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13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Speciális esetek: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 külső helyszíni munkavégzés;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 távmunka;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 kiküldetés;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 munkavégzés külföldön.</a:t>
            </a:r>
          </a:p>
          <a:p>
            <a:endParaRPr lang="hu-HU" sz="2000" dirty="0"/>
          </a:p>
        </p:txBody>
      </p:sp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32905ADD-0655-43B8-AF4A-9967D4FF8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>
            <a:extLst>
              <a:ext uri="{FF2B5EF4-FFF2-40B4-BE49-F238E27FC236}">
                <a16:creationId xmlns:a16="http://schemas.microsoft.com/office/drawing/2014/main" xmlns="" id="{7FCB205B-ADD0-4DE4-BEE6-E1CF4001AE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423" y="2340314"/>
            <a:ext cx="2943377" cy="3969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714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munkavégzésre vonatkozó általános magatartási szabályok</a:t>
            </a:r>
          </a:p>
        </p:txBody>
      </p:sp>
      <p:sp>
        <p:nvSpPr>
          <p:cNvPr id="15" name="Tartalom helye 2"/>
          <p:cNvSpPr>
            <a:spLocks noGrp="1"/>
          </p:cNvSpPr>
          <p:nvPr>
            <p:ph idx="1"/>
          </p:nvPr>
        </p:nvSpPr>
        <p:spPr>
          <a:xfrm>
            <a:off x="445326" y="2063209"/>
            <a:ext cx="8375146" cy="4246111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50000"/>
              </a:spcBef>
              <a:buNone/>
              <a:defRPr/>
            </a:pPr>
            <a:endParaRPr lang="hu-HU" sz="11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altLang="hu-HU" sz="2000" dirty="0">
                <a:solidFill>
                  <a:schemeClr val="accent2">
                    <a:lumMod val="50000"/>
                  </a:schemeClr>
                </a:solidFill>
              </a:rPr>
              <a:t>A munkavállaló munkahelyén csak olyan tevékenységet folytathat, amelyhez szükséges ismeretekkel rendelkezik és amivel megbízták.</a:t>
            </a:r>
            <a:endParaRPr lang="hu-HU" sz="20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altLang="hu-HU" sz="2000" dirty="0">
                <a:solidFill>
                  <a:schemeClr val="accent2">
                    <a:lumMod val="50000"/>
                  </a:schemeClr>
                </a:solidFill>
              </a:rPr>
              <a:t>Gépet, berendezést üzem közben ellenőrzés nélkül hagyni nem szabad!</a:t>
            </a: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Munkakezdés előtt a munkavállaló köteles teljes munkaterületét, gépét, munkaeszközeit ellenőrizni. Kizárólag munkavédelmi szempontból kifogástalan eszközökkel, berendezésekkel végezhet munkát!</a:t>
            </a:r>
          </a:p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000" dirty="0">
                <a:solidFill>
                  <a:schemeClr val="accent2">
                    <a:lumMod val="50000"/>
                  </a:schemeClr>
                </a:solidFill>
              </a:rPr>
              <a:t>Tilos a munkahelyre lőfegyvert, robbanószert és idegen elektromos berendezést behozni!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/>
          </a:p>
        </p:txBody>
      </p:sp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32905ADD-0655-43B8-AF4A-9967D4FF8BB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77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8" descr="D:\Documents\Átalány\Nordfilm\Képek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860" y="5134763"/>
            <a:ext cx="2260926" cy="1422066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Munkavédelmi érdekképviselet</a:t>
            </a:r>
          </a:p>
        </p:txBody>
      </p:sp>
      <p:sp>
        <p:nvSpPr>
          <p:cNvPr id="15" name="Tartalom helye 2"/>
          <p:cNvSpPr>
            <a:spLocks noGrp="1"/>
          </p:cNvSpPr>
          <p:nvPr>
            <p:ph idx="1"/>
          </p:nvPr>
        </p:nvSpPr>
        <p:spPr>
          <a:xfrm>
            <a:off x="445326" y="2063209"/>
            <a:ext cx="5782858" cy="3742055"/>
          </a:xfrm>
        </p:spPr>
        <p:txBody>
          <a:bodyPr>
            <a:normAutofit fontScale="85000" lnSpcReduction="10000"/>
          </a:bodyPr>
          <a:lstStyle/>
          <a:p>
            <a:pPr marL="0" indent="0">
              <a:spcBef>
                <a:spcPct val="50000"/>
              </a:spcBef>
              <a:buNone/>
              <a:defRPr/>
            </a:pPr>
            <a:r>
              <a:rPr lang="hu-HU" altLang="hu-HU" sz="2400" dirty="0">
                <a:solidFill>
                  <a:schemeClr val="accent2">
                    <a:lumMod val="50000"/>
                  </a:schemeClr>
                </a:solidFill>
              </a:rPr>
              <a:t>A munkavállalók munkavédelmi érdekeit képviseli. </a:t>
            </a:r>
          </a:p>
          <a:p>
            <a:pPr>
              <a:spcBef>
                <a:spcPct val="50000"/>
              </a:spcBef>
              <a:buNone/>
              <a:defRPr/>
            </a:pPr>
            <a:r>
              <a:rPr lang="hu-HU" altLang="hu-HU" sz="2400" dirty="0">
                <a:solidFill>
                  <a:schemeClr val="accent2">
                    <a:lumMod val="50000"/>
                  </a:schemeClr>
                </a:solidFill>
              </a:rPr>
              <a:t>A munkavédelmi képviselő jogosult:</a:t>
            </a:r>
          </a:p>
          <a:p>
            <a:pPr marL="685800" algn="just">
              <a:spcBef>
                <a:spcPct val="50000"/>
              </a:spcBef>
              <a:defRPr/>
            </a:pPr>
            <a:r>
              <a:rPr lang="hu-HU" altLang="hu-HU" sz="2400" dirty="0">
                <a:solidFill>
                  <a:schemeClr val="accent2">
                    <a:lumMod val="50000"/>
                  </a:schemeClr>
                </a:solidFill>
              </a:rPr>
              <a:t>Meggyőződni a biztonságos munkavégzés körülményeiről, különösen a munkahelyek, munkaeszközök és védőeszközök állapotáról;</a:t>
            </a:r>
          </a:p>
          <a:p>
            <a:pPr marL="685800" algn="just">
              <a:spcBef>
                <a:spcPct val="50000"/>
              </a:spcBef>
              <a:defRPr/>
            </a:pPr>
            <a:endParaRPr lang="hu-HU" altLang="hu-HU" sz="2400" dirty="0">
              <a:solidFill>
                <a:schemeClr val="accent2">
                  <a:lumMod val="50000"/>
                </a:schemeClr>
              </a:solidFill>
            </a:endParaRPr>
          </a:p>
          <a:p>
            <a:pPr marL="685800" algn="just">
              <a:spcBef>
                <a:spcPct val="50000"/>
              </a:spcBef>
              <a:defRPr/>
            </a:pPr>
            <a:r>
              <a:rPr lang="hu-HU" altLang="hu-HU" sz="2400" dirty="0">
                <a:solidFill>
                  <a:schemeClr val="accent2">
                    <a:lumMod val="50000"/>
                  </a:schemeClr>
                </a:solidFill>
              </a:rPr>
              <a:t>Az egészség megóvása és a munkabalesetek megelőzésére tett intézkedésekről és végrehajtásukról meggyőződni;</a:t>
            </a:r>
          </a:p>
          <a:p>
            <a:pPr marL="685800" algn="just">
              <a:spcBef>
                <a:spcPct val="50000"/>
              </a:spcBef>
              <a:defRPr/>
            </a:pPr>
            <a:endParaRPr lang="hu-HU" altLang="hu-HU" sz="2400" dirty="0"/>
          </a:p>
          <a:p>
            <a:endParaRPr lang="hu-HU" sz="2000" dirty="0"/>
          </a:p>
        </p:txBody>
      </p:sp>
      <p:pic>
        <p:nvPicPr>
          <p:cNvPr id="9" name="Picture 10" descr="D:\Documents\Átalány\Nordfilm\Képek\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35890" y="2996952"/>
            <a:ext cx="2098204" cy="1398802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6A2CE3B7-9EE8-4C29-8AB9-B6AF03E587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    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munkavállalók jogai</a:t>
            </a:r>
          </a:p>
        </p:txBody>
      </p:sp>
      <p:sp>
        <p:nvSpPr>
          <p:cNvPr id="15" name="Tartalom helye 2"/>
          <p:cNvSpPr>
            <a:spLocks noGrp="1"/>
          </p:cNvSpPr>
          <p:nvPr>
            <p:ph idx="1"/>
          </p:nvPr>
        </p:nvSpPr>
        <p:spPr>
          <a:xfrm>
            <a:off x="445326" y="2063209"/>
            <a:ext cx="8229600" cy="4246111"/>
          </a:xfrm>
        </p:spPr>
        <p:txBody>
          <a:bodyPr>
            <a:normAutofit lnSpcReduction="10000"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</a:rPr>
              <a:t>A munkavégzéshez munkavédelmi szempontból szükséges felszerelések, munka- és védőeszközök, az előírt védőital, valamint tisztálkodószerek és tisztálkodási lehetőség biztosítását.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marL="0" indent="0" algn="just">
              <a:spcBef>
                <a:spcPct val="50000"/>
              </a:spcBef>
              <a:buNone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</a:rPr>
              <a:t>A munkavállalót nem érheti hátrány az egészséget nem veszélyeztető és biztonságos munkavégzés követelményeinek megvalósítása érdekében történő fellépéséért, illetve a munkáltató vélt mulasztása miatt jóhiszeműen tett bejelentéséért. E védelem megilleti a munkabiztonsági, illetve munka-egészségügyi szaktevékenységet, továbbá az 57-58. §</a:t>
            </a:r>
            <a:r>
              <a:rPr lang="hu-HU" altLang="hu-HU" sz="2000" dirty="0" err="1">
                <a:solidFill>
                  <a:schemeClr val="accent3">
                    <a:lumMod val="50000"/>
                  </a:schemeClr>
                </a:solidFill>
              </a:rPr>
              <a:t>-okban</a:t>
            </a: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</a:rPr>
              <a:t> előírt feladatokat ellátó munkavállalókat is.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/>
          </a:p>
        </p:txBody>
      </p:sp>
      <p:sp>
        <p:nvSpPr>
          <p:cNvPr id="3" name="Téglalap 2"/>
          <p:cNvSpPr/>
          <p:nvPr/>
        </p:nvSpPr>
        <p:spPr>
          <a:xfrm>
            <a:off x="827584" y="2996952"/>
            <a:ext cx="7776864" cy="129614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3074" name="Picture 2" descr="C:\Users\Zoli\Desktop\Oktatási anyaghoz fotók\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418" y="3140968"/>
            <a:ext cx="1096526" cy="1072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oli\Desktop\Oktatási anyaghoz fotók\9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575" y="3076825"/>
            <a:ext cx="1632754" cy="1136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574" y="3076825"/>
            <a:ext cx="1268762" cy="11044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D2EFB5D-7AC8-4CE5-B72C-B97BF3CEBFF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376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munkavállalók jogai</a:t>
            </a:r>
          </a:p>
        </p:txBody>
      </p:sp>
      <p:sp>
        <p:nvSpPr>
          <p:cNvPr id="10" name="Tartalom helye 2"/>
          <p:cNvSpPr>
            <a:spLocks noGrp="1"/>
          </p:cNvSpPr>
          <p:nvPr>
            <p:ph idx="1"/>
          </p:nvPr>
        </p:nvSpPr>
        <p:spPr>
          <a:xfrm>
            <a:off x="457200" y="2060574"/>
            <a:ext cx="8229600" cy="4528597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A munkavállaló jogosult megtagadni a munkavégzést, ha azzal életét, egészségét vagy testi épségét közvetlenül és súlyosan veszélyeztetné. Ha a munkáltató utasításának teljesítésével másokat veszélyeztetne közvetlenül és súlyosan, a teljesítését meg kell tagadnia.</a:t>
            </a:r>
            <a:endParaRPr lang="hu-HU" sz="2000" dirty="0">
              <a:solidFill>
                <a:schemeClr val="accent3">
                  <a:lumMod val="50000"/>
                </a:schemeClr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endParaRPr lang="hu-HU" sz="2000" dirty="0">
              <a:solidFill>
                <a:srgbClr val="FF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  <a:defRPr/>
            </a:pP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Az előzőekben meghatározott veszélyeztetésnek minősül különösen a szükséges biztonsági berendezések, az egyéni védőeszközök </a:t>
            </a:r>
            <a:r>
              <a:rPr lang="hu-HU" altLang="hu-HU" sz="2000" dirty="0" err="1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működőképtelensége</a:t>
            </a:r>
            <a:r>
              <a:rPr lang="hu-HU" altLang="hu-HU" sz="2000" dirty="0"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, illetve hiánya.</a:t>
            </a:r>
            <a:endParaRPr lang="hu-HU" sz="2000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hu-HU" sz="20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216" y="3356992"/>
            <a:ext cx="2249487" cy="1679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B8EDF1DE-D519-417F-860E-71426DE105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63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r>
              <a:rPr lang="hu-HU" sz="2000" dirty="0">
                <a:solidFill>
                  <a:schemeClr val="accent3">
                    <a:lumMod val="50000"/>
                  </a:schemeClr>
                </a:solidFill>
              </a:rPr>
              <a:t>A munkája biztonságos elvégzéséhez szükséges szakmai és munkavédelmi ismereteket elsajátítani, azokat a munkavégzés során alkalmazni.</a:t>
            </a:r>
          </a:p>
          <a:p>
            <a:r>
              <a:rPr lang="hu-HU" sz="2000" dirty="0">
                <a:solidFill>
                  <a:schemeClr val="accent3">
                    <a:lumMod val="50000"/>
                  </a:schemeClr>
                </a:solidFill>
              </a:rPr>
              <a:t>A veszélyt jelentő rendellenességet, üzemzavart a tőle elvárható módon megszüntetni vagy erre intézkedést kérni a felettesétől.</a:t>
            </a:r>
          </a:p>
          <a:p>
            <a:r>
              <a:rPr lang="hu-HU" sz="2000" dirty="0">
                <a:solidFill>
                  <a:schemeClr val="accent3">
                    <a:lumMod val="50000"/>
                  </a:schemeClr>
                </a:solidFill>
              </a:rPr>
              <a:t>A védőeszközöket rendeltetésüknek megfelelően használni, és azok tőle    elvárható mértékű tisztításáról gondoskodni.</a:t>
            </a:r>
          </a:p>
          <a:p>
            <a:r>
              <a:rPr lang="hu-HU" sz="2000" dirty="0">
                <a:solidFill>
                  <a:schemeClr val="accent3">
                    <a:lumMod val="50000"/>
                  </a:schemeClr>
                </a:solidFill>
              </a:rPr>
              <a:t>Balesetét, sérülését, rosszullétét azonnal jelenteni a felettesének.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</a:t>
            </a:r>
            <a:r>
              <a:rPr lang="hu-HU" sz="2800" b="1">
                <a:solidFill>
                  <a:srgbClr val="002060"/>
                </a:solidFill>
              </a:rPr>
              <a:t>munkavállalók kötelezettségei</a:t>
            </a:r>
            <a:endParaRPr lang="hu-HU" sz="2800" b="1" dirty="0">
              <a:solidFill>
                <a:srgbClr val="002060"/>
              </a:solidFill>
            </a:endParaRPr>
          </a:p>
        </p:txBody>
      </p:sp>
      <p:pic>
        <p:nvPicPr>
          <p:cNvPr id="11" name="Picture 11" descr="D:\Documents\Átalány\Nordfilm\Képek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16" r="12946"/>
          <a:stretch>
            <a:fillRect/>
          </a:stretch>
        </p:blipFill>
        <p:spPr bwMode="auto">
          <a:xfrm>
            <a:off x="2768461" y="4868613"/>
            <a:ext cx="2466574" cy="1215017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D:\Documents\Átalány\Nordfilm\Képek\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1" r="19419"/>
          <a:stretch/>
        </p:blipFill>
        <p:spPr bwMode="auto">
          <a:xfrm>
            <a:off x="706106" y="4704597"/>
            <a:ext cx="1899139" cy="1543050"/>
          </a:xfrm>
          <a:prstGeom prst="rect">
            <a:avLst/>
          </a:prstGeom>
          <a:ln w="57150">
            <a:solidFill>
              <a:schemeClr val="tx1"/>
            </a:solidFill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613" y="4622387"/>
            <a:ext cx="2561203" cy="170746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CBC36D6B-BEA0-4BE5-997C-C549CE01CE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25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Zoli\Desktop\Oktatási anyaghoz fotók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396" y="3706575"/>
            <a:ext cx="2343150" cy="19526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49472" y="1988840"/>
            <a:ext cx="8229600" cy="7200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2000" dirty="0">
                <a:solidFill>
                  <a:srgbClr val="FF0000"/>
                </a:solidFill>
              </a:rPr>
              <a:t>Az előírt helyen és időpontban, a biztonságos munkavégzésre alkalmas állapotban megjelenni:</a:t>
            </a:r>
          </a:p>
          <a:p>
            <a:endParaRPr lang="hu-HU" sz="2000" dirty="0">
              <a:solidFill>
                <a:schemeClr val="bg2"/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</a:t>
            </a:r>
            <a:r>
              <a:rPr lang="hu-HU" sz="2800" b="1">
                <a:solidFill>
                  <a:srgbClr val="002060"/>
                </a:solidFill>
              </a:rPr>
              <a:t>munkavállalók kötelezettségei</a:t>
            </a:r>
            <a:endParaRPr lang="hu-HU" sz="2800" b="1" dirty="0">
              <a:solidFill>
                <a:srgbClr val="002060"/>
              </a:solidFill>
            </a:endParaRPr>
          </a:p>
        </p:txBody>
      </p:sp>
      <p:sp>
        <p:nvSpPr>
          <p:cNvPr id="10" name="Tartalom helye 2"/>
          <p:cNvSpPr txBox="1">
            <a:spLocks/>
          </p:cNvSpPr>
          <p:nvPr/>
        </p:nvSpPr>
        <p:spPr>
          <a:xfrm>
            <a:off x="0" y="2780928"/>
            <a:ext cx="302433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ü"/>
            </a:pPr>
            <a:r>
              <a:rPr lang="hu-HU" sz="2000" dirty="0">
                <a:solidFill>
                  <a:srgbClr val="00B0F0"/>
                </a:solidFill>
              </a:rPr>
              <a:t>kipihenten</a:t>
            </a:r>
          </a:p>
          <a:p>
            <a:endParaRPr lang="hu-HU" sz="2000" dirty="0">
              <a:solidFill>
                <a:srgbClr val="00B0F0"/>
              </a:solidFill>
            </a:endParaRPr>
          </a:p>
        </p:txBody>
      </p:sp>
      <p:sp>
        <p:nvSpPr>
          <p:cNvPr id="11" name="Tartalom helye 2"/>
          <p:cNvSpPr txBox="1">
            <a:spLocks/>
          </p:cNvSpPr>
          <p:nvPr/>
        </p:nvSpPr>
        <p:spPr>
          <a:xfrm>
            <a:off x="5680979" y="2986495"/>
            <a:ext cx="3384956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ü"/>
            </a:pPr>
            <a:r>
              <a:rPr lang="hu-HU" sz="2000" dirty="0">
                <a:solidFill>
                  <a:schemeClr val="tx2">
                    <a:lumMod val="10000"/>
                  </a:schemeClr>
                </a:solidFill>
              </a:rPr>
              <a:t>alkoholos befolyásoltságtól mentesen</a:t>
            </a:r>
          </a:p>
        </p:txBody>
      </p:sp>
      <p:sp>
        <p:nvSpPr>
          <p:cNvPr id="12" name="Tartalom helye 2"/>
          <p:cNvSpPr txBox="1">
            <a:spLocks/>
          </p:cNvSpPr>
          <p:nvPr/>
        </p:nvSpPr>
        <p:spPr>
          <a:xfrm>
            <a:off x="2732652" y="2780928"/>
            <a:ext cx="302433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Char char="ü"/>
            </a:pPr>
            <a:r>
              <a:rPr lang="hu-HU" sz="2000" dirty="0">
                <a:solidFill>
                  <a:schemeClr val="accent6">
                    <a:lumMod val="75000"/>
                  </a:schemeClr>
                </a:solidFill>
              </a:rPr>
              <a:t>kábítószer hatásától mentesen</a:t>
            </a:r>
          </a:p>
          <a:p>
            <a:endParaRPr lang="hu-HU" sz="2000" dirty="0"/>
          </a:p>
        </p:txBody>
      </p:sp>
      <p:pic>
        <p:nvPicPr>
          <p:cNvPr id="1028" name="Picture 4" descr="C:\Users\Zoli\Desktop\Oktatási anyaghoz fotók\1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63713" y="3212976"/>
            <a:ext cx="2583926" cy="17197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oli\Desktop\Oktatási anyaghoz fotók\1\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2248" y="3446972"/>
            <a:ext cx="2657759" cy="17860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oli\Desktop\Oktatási anyaghoz fotók\1\1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89824"/>
            <a:ext cx="1511840" cy="22708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artalom helye 2"/>
          <p:cNvSpPr txBox="1">
            <a:spLocks/>
          </p:cNvSpPr>
          <p:nvPr/>
        </p:nvSpPr>
        <p:spPr>
          <a:xfrm>
            <a:off x="379336" y="5486105"/>
            <a:ext cx="2583926" cy="9361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  <a:buFont typeface="Wingdings" panose="05000000000000000000" pitchFamily="2" charset="2"/>
              <a:buChar char="ü"/>
            </a:pPr>
            <a:r>
              <a:rPr lang="hu-HU" altLang="hu-HU" sz="2400" dirty="0">
                <a:solidFill>
                  <a:srgbClr val="FFFF00"/>
                </a:solidFill>
              </a:rPr>
              <a:t>tudatmódosító szerek hatásától mentesen, </a:t>
            </a:r>
          </a:p>
          <a:p>
            <a:endParaRPr lang="hu-HU" sz="2000" dirty="0"/>
          </a:p>
        </p:txBody>
      </p:sp>
      <p:pic>
        <p:nvPicPr>
          <p:cNvPr id="1033" name="Picture 9" descr="Rivotril és a Frontin, a leszedálós jóságpirulák - Tutiblo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652" y="5282622"/>
            <a:ext cx="2686142" cy="134307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F5DA5C75-C092-43FD-98E3-B29A7117C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43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A munkavállalók kötelezettségei</a:t>
            </a:r>
          </a:p>
        </p:txBody>
      </p:sp>
      <p:sp>
        <p:nvSpPr>
          <p:cNvPr id="10" name="Tartalom helye 2"/>
          <p:cNvSpPr txBox="1">
            <a:spLocks/>
          </p:cNvSpPr>
          <p:nvPr/>
        </p:nvSpPr>
        <p:spPr>
          <a:xfrm>
            <a:off x="683568" y="2060848"/>
            <a:ext cx="7704856" cy="403244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None/>
            </a:pPr>
            <a:r>
              <a:rPr lang="hu-HU" altLang="hu-HU" sz="2200" dirty="0">
                <a:solidFill>
                  <a:srgbClr val="FF0000"/>
                </a:solidFill>
              </a:rPr>
              <a:t>Munkavégzést befolyásoló ismertebb és gyakrabban használt gyógyszerek: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hu-HU" altLang="hu-HU" sz="2200" dirty="0">
                <a:solidFill>
                  <a:srgbClr val="FF0000"/>
                </a:solidFill>
              </a:rPr>
              <a:t>nyugtatók (Frontin, </a:t>
            </a:r>
            <a:r>
              <a:rPr lang="hu-HU" altLang="hu-HU" sz="2200" dirty="0" err="1">
                <a:solidFill>
                  <a:srgbClr val="FF0000"/>
                </a:solidFill>
              </a:rPr>
              <a:t>Eunoktin</a:t>
            </a:r>
            <a:r>
              <a:rPr lang="hu-HU" altLang="hu-HU" sz="2200" dirty="0">
                <a:solidFill>
                  <a:srgbClr val="FF0000"/>
                </a:solidFill>
              </a:rPr>
              <a:t>, stb.) – lassabb reflexek, álmosság, bódultság;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hu-HU" altLang="hu-HU" sz="2200" dirty="0">
                <a:solidFill>
                  <a:srgbClr val="FF0000"/>
                </a:solidFill>
              </a:rPr>
              <a:t>antidepresszánsok (</a:t>
            </a:r>
            <a:r>
              <a:rPr lang="hu-HU" altLang="hu-HU" sz="2200" dirty="0" err="1">
                <a:solidFill>
                  <a:srgbClr val="FF0000"/>
                </a:solidFill>
              </a:rPr>
              <a:t>Duloxetine</a:t>
            </a:r>
            <a:r>
              <a:rPr lang="hu-HU" altLang="hu-HU" sz="2200" dirty="0">
                <a:solidFill>
                  <a:srgbClr val="FF0000"/>
                </a:solidFill>
              </a:rPr>
              <a:t>, </a:t>
            </a:r>
            <a:r>
              <a:rPr lang="hu-HU" altLang="hu-HU" sz="2200" dirty="0" err="1">
                <a:solidFill>
                  <a:srgbClr val="FF0000"/>
                </a:solidFill>
              </a:rPr>
              <a:t>Paroxetine</a:t>
            </a:r>
            <a:r>
              <a:rPr lang="hu-HU" altLang="hu-HU" sz="2200" dirty="0">
                <a:solidFill>
                  <a:srgbClr val="FF0000"/>
                </a:solidFill>
              </a:rPr>
              <a:t>) – kedélyingadozás, érzelmi ingadozás, ingerlékenység;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hu-HU" altLang="hu-HU" sz="2200" dirty="0">
                <a:solidFill>
                  <a:srgbClr val="FF0000"/>
                </a:solidFill>
              </a:rPr>
              <a:t>allergiagyógyszerek (</a:t>
            </a:r>
            <a:r>
              <a:rPr lang="hu-HU" altLang="hu-HU" sz="2200" dirty="0" err="1">
                <a:solidFill>
                  <a:srgbClr val="FF0000"/>
                </a:solidFill>
              </a:rPr>
              <a:t>Otrivin</a:t>
            </a:r>
            <a:r>
              <a:rPr lang="hu-HU" altLang="hu-HU" sz="2200" dirty="0">
                <a:solidFill>
                  <a:srgbClr val="FF0000"/>
                </a:solidFill>
              </a:rPr>
              <a:t>, </a:t>
            </a:r>
            <a:r>
              <a:rPr lang="hu-HU" altLang="hu-HU" sz="2200" dirty="0" err="1">
                <a:solidFill>
                  <a:srgbClr val="FF0000"/>
                </a:solidFill>
              </a:rPr>
              <a:t>Rhinocort</a:t>
            </a:r>
            <a:r>
              <a:rPr lang="hu-HU" altLang="hu-HU" sz="2200" dirty="0">
                <a:solidFill>
                  <a:srgbClr val="FF0000"/>
                </a:solidFill>
              </a:rPr>
              <a:t>, </a:t>
            </a:r>
            <a:r>
              <a:rPr lang="hu-HU" altLang="hu-HU" sz="2200" dirty="0" err="1">
                <a:solidFill>
                  <a:srgbClr val="FF0000"/>
                </a:solidFill>
              </a:rPr>
              <a:t>Azomyr</a:t>
            </a:r>
            <a:r>
              <a:rPr lang="hu-HU" altLang="hu-HU" sz="2200" dirty="0">
                <a:solidFill>
                  <a:srgbClr val="FF0000"/>
                </a:solidFill>
              </a:rPr>
              <a:t>) – kétfajta </a:t>
            </a:r>
            <a:r>
              <a:rPr lang="hu-HU" altLang="hu-HU" sz="2200" dirty="0" smtClean="0">
                <a:solidFill>
                  <a:srgbClr val="FF0000"/>
                </a:solidFill>
              </a:rPr>
              <a:t>hatásmechanizmus</a:t>
            </a:r>
            <a:r>
              <a:rPr lang="hu-HU" altLang="hu-HU" sz="2200" dirty="0">
                <a:solidFill>
                  <a:srgbClr val="FF0000"/>
                </a:solidFill>
              </a:rPr>
              <a:t>: szteroidos, vagy álmosságot okozó. </a:t>
            </a:r>
          </a:p>
          <a:p>
            <a:pPr>
              <a:spcBef>
                <a:spcPct val="50000"/>
              </a:spcBef>
              <a:buNone/>
            </a:pPr>
            <a:r>
              <a:rPr lang="hu-HU" altLang="hu-HU" sz="2200" dirty="0">
                <a:solidFill>
                  <a:srgbClr val="FF0000"/>
                </a:solidFill>
              </a:rPr>
              <a:t>Szteroid hatás: ingerlékenység, feszültség, idegesség, agresszió. </a:t>
            </a:r>
          </a:p>
          <a:p>
            <a:pPr>
              <a:spcBef>
                <a:spcPct val="50000"/>
              </a:spcBef>
              <a:buNone/>
            </a:pPr>
            <a:r>
              <a:rPr lang="hu-HU" altLang="hu-HU" sz="2200" dirty="0">
                <a:solidFill>
                  <a:srgbClr val="FF0000"/>
                </a:solidFill>
              </a:rPr>
              <a:t>Álmosság, fejfájás, fáradságérzet, általános kedvetlenség.</a:t>
            </a:r>
          </a:p>
          <a:p>
            <a:endParaRPr lang="hu-HU" sz="2000" dirty="0"/>
          </a:p>
        </p:txBody>
      </p:sp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B5B25D74-215A-457B-BB00-3158B009CA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1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39944" cy="36003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ct val="50000"/>
              </a:spcBef>
              <a:buNone/>
              <a:defRPr/>
            </a:pP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Foglalkozás-egészségügyi orvos végzi, meghatározott időközönként.</a:t>
            </a:r>
          </a:p>
          <a:p>
            <a:pPr marL="274638" indent="-274638" algn="just">
              <a:spcBef>
                <a:spcPct val="50000"/>
              </a:spcBef>
              <a:defRPr/>
            </a:pPr>
            <a:endParaRPr lang="hu-HU" sz="2000" dirty="0">
              <a:solidFill>
                <a:srgbClr val="000000"/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Orvosi alkalmassági felülvizsgálatok</a:t>
            </a:r>
          </a:p>
        </p:txBody>
      </p:sp>
      <p:sp>
        <p:nvSpPr>
          <p:cNvPr id="10" name="Tartalom helye 2"/>
          <p:cNvSpPr txBox="1">
            <a:spLocks/>
          </p:cNvSpPr>
          <p:nvPr/>
        </p:nvSpPr>
        <p:spPr>
          <a:xfrm>
            <a:off x="539552" y="2543556"/>
            <a:ext cx="5554960" cy="40653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638" indent="-274638" algn="just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általános vizsgálatok, pl. vérnyomás-mérés, </a:t>
            </a:r>
            <a:r>
              <a:rPr lang="hu-HU" sz="2000" dirty="0" err="1">
                <a:solidFill>
                  <a:schemeClr val="tx2">
                    <a:lumMod val="25000"/>
                  </a:schemeClr>
                </a:solidFill>
              </a:rPr>
              <a:t>stb</a:t>
            </a: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,</a:t>
            </a:r>
          </a:p>
          <a:p>
            <a:pPr marL="274638" indent="-274638" algn="just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speciális vizsgálatok egyes munkakörökben, pl. képernyős munkahelyeken 2 évenként éleslátás vizsgálat, </a:t>
            </a:r>
          </a:p>
          <a:p>
            <a:pPr marL="274638" indent="-274638" algn="just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a  munkavállaló kérésére bármikor végezhető orvosi vizsgálat, sűrűbb periódusban is, pl. éleslátás-vizsgálat évente,</a:t>
            </a:r>
          </a:p>
          <a:p>
            <a:pPr marL="274638" indent="-274638" algn="just">
              <a:spcBef>
                <a:spcPct val="50000"/>
              </a:spcBef>
              <a:defRPr/>
            </a:pPr>
            <a:r>
              <a:rPr lang="hu-HU" sz="2000" dirty="0">
                <a:solidFill>
                  <a:schemeClr val="tx2">
                    <a:lumMod val="25000"/>
                  </a:schemeClr>
                </a:solidFill>
              </a:rPr>
              <a:t>30 napot meghaladó betegség esetén  újbóli orvosi felülvizsgálatokat kell végezni,</a:t>
            </a:r>
          </a:p>
          <a:p>
            <a:pPr marL="274638" indent="-274638" algn="just">
              <a:spcBef>
                <a:spcPct val="50000"/>
              </a:spcBef>
              <a:defRPr/>
            </a:pPr>
            <a:endParaRPr lang="hu-HU" sz="2000" dirty="0">
              <a:solidFill>
                <a:srgbClr val="000000"/>
              </a:solidFill>
            </a:endParaRPr>
          </a:p>
          <a:p>
            <a:pPr marL="274638" indent="-274638" algn="just">
              <a:spcBef>
                <a:spcPct val="50000"/>
              </a:spcBef>
              <a:defRPr/>
            </a:pPr>
            <a:endParaRPr lang="hu-HU" sz="2000" dirty="0">
              <a:solidFill>
                <a:srgbClr val="0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30593" y="2543556"/>
            <a:ext cx="2580878" cy="1720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1" r="11060"/>
          <a:stretch/>
        </p:blipFill>
        <p:spPr bwMode="auto">
          <a:xfrm>
            <a:off x="6210517" y="4576212"/>
            <a:ext cx="1315699" cy="16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33" t="23277" r="19028"/>
          <a:stretch/>
        </p:blipFill>
        <p:spPr bwMode="auto">
          <a:xfrm>
            <a:off x="7526216" y="4576213"/>
            <a:ext cx="1292470" cy="1661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43B41737-F467-4E6E-92FB-D919CFD758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44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8" descr="KÃ©ptalÃ¡lat a kÃ¶vetkezÅre: âgyÃ³gyszertÃ¡râ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031" y="5231414"/>
            <a:ext cx="246062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0849" y="1871874"/>
            <a:ext cx="8229600" cy="3024336"/>
          </a:xfrm>
        </p:spPr>
        <p:txBody>
          <a:bodyPr>
            <a:normAutofit/>
          </a:bodyPr>
          <a:lstStyle/>
          <a:p>
            <a:pPr algn="just"/>
            <a:r>
              <a:rPr lang="hu-HU" altLang="hu-HU" sz="2000" u="sng" dirty="0">
                <a:solidFill>
                  <a:schemeClr val="tx2">
                    <a:lumMod val="25000"/>
                  </a:schemeClr>
                </a:solidFill>
              </a:rPr>
              <a:t>Munkabaleset</a:t>
            </a:r>
            <a:r>
              <a:rPr lang="hu-HU" altLang="hu-HU" sz="2000" dirty="0">
                <a:solidFill>
                  <a:schemeClr val="tx2">
                    <a:lumMod val="25000"/>
                  </a:schemeClr>
                </a:solidFill>
              </a:rPr>
              <a:t>:</a:t>
            </a:r>
            <a:r>
              <a:rPr lang="hu-HU" altLang="hu-HU" sz="2000" i="1" dirty="0">
                <a:solidFill>
                  <a:schemeClr val="tx2">
                    <a:lumMod val="25000"/>
                  </a:schemeClr>
                </a:solidFill>
              </a:rPr>
              <a:t> </a:t>
            </a:r>
            <a:r>
              <a:rPr lang="hu-HU" altLang="hu-HU" sz="2000" dirty="0">
                <a:solidFill>
                  <a:schemeClr val="tx2">
                    <a:lumMod val="25000"/>
                  </a:schemeClr>
                </a:solidFill>
              </a:rPr>
              <a:t>az a baleset, amely a munkavállalót a szervezett munkavégzés során vagy azzal összefüggésben éri, annak helyétől és időpontjától és a munkavállaló (sérült) közrehatásának mértékétől függetlenül.</a:t>
            </a:r>
          </a:p>
          <a:p>
            <a:pPr algn="just"/>
            <a:r>
              <a:rPr lang="hu-HU" altLang="hu-HU" sz="2000" u="sng" dirty="0">
                <a:solidFill>
                  <a:schemeClr val="tx2">
                    <a:lumMod val="25000"/>
                  </a:schemeClr>
                </a:solidFill>
              </a:rPr>
              <a:t>Úti, vagy ún. üzemi baleset:</a:t>
            </a:r>
            <a:r>
              <a:rPr lang="hu-HU" altLang="hu-HU" sz="2000" dirty="0">
                <a:solidFill>
                  <a:schemeClr val="tx2">
                    <a:lumMod val="25000"/>
                  </a:schemeClr>
                </a:solidFill>
              </a:rPr>
              <a:t> amely a sérültet a lakásáról (szállásáról) a munkahelyére, illetve a munkahelyéről a lakására (szállására) menet közben éri, kivéve, ha a baleset a munkáltató saját vagy bérelt járművével történt.</a:t>
            </a:r>
          </a:p>
          <a:p>
            <a:pPr marL="0" indent="0" algn="just">
              <a:buNone/>
              <a:defRPr/>
            </a:pPr>
            <a:r>
              <a:rPr lang="hu-HU" altLang="hu-HU" sz="2000" dirty="0">
                <a:solidFill>
                  <a:schemeClr val="tx2">
                    <a:lumMod val="25000"/>
                  </a:schemeClr>
                </a:solidFill>
              </a:rPr>
              <a:t>Az útvonal 3 dologra megszakítható: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Munkabaleset, úti baleset</a:t>
            </a:r>
          </a:p>
        </p:txBody>
      </p:sp>
      <p:sp>
        <p:nvSpPr>
          <p:cNvPr id="11" name="Tartalom helye 2"/>
          <p:cNvSpPr txBox="1">
            <a:spLocks/>
          </p:cNvSpPr>
          <p:nvPr/>
        </p:nvSpPr>
        <p:spPr>
          <a:xfrm>
            <a:off x="426305" y="4854432"/>
            <a:ext cx="3096344" cy="43204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dirty="0">
                <a:solidFill>
                  <a:schemeClr val="accent6">
                    <a:lumMod val="75000"/>
                  </a:schemeClr>
                </a:solidFill>
              </a:rPr>
              <a:t>tartós élelmiszer vásárlása</a:t>
            </a:r>
          </a:p>
        </p:txBody>
      </p:sp>
      <p:sp>
        <p:nvSpPr>
          <p:cNvPr id="12" name="Tartalom helye 2"/>
          <p:cNvSpPr txBox="1">
            <a:spLocks/>
          </p:cNvSpPr>
          <p:nvPr/>
        </p:nvSpPr>
        <p:spPr>
          <a:xfrm>
            <a:off x="3034172" y="4833991"/>
            <a:ext cx="3096344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dirty="0">
                <a:solidFill>
                  <a:schemeClr val="accent4">
                    <a:lumMod val="75000"/>
                  </a:schemeClr>
                </a:solidFill>
              </a:rPr>
              <a:t>gyógyszertár</a:t>
            </a:r>
          </a:p>
        </p:txBody>
      </p:sp>
      <p:pic>
        <p:nvPicPr>
          <p:cNvPr id="3075" name="Picture 3" descr="C:\Users\Zoli\Desktop\Oktatási anyaghoz fotók\17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409" y="4608349"/>
            <a:ext cx="2958384" cy="176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Zoli\Desktop\Oktatási anyaghoz fotók\1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620" y="5177624"/>
            <a:ext cx="1646021" cy="1567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artalom helye 2"/>
          <p:cNvSpPr txBox="1">
            <a:spLocks/>
          </p:cNvSpPr>
          <p:nvPr/>
        </p:nvSpPr>
        <p:spPr>
          <a:xfrm>
            <a:off x="5908680" y="4274015"/>
            <a:ext cx="3096344" cy="360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dirty="0">
                <a:solidFill>
                  <a:srgbClr val="FFFF00"/>
                </a:solidFill>
              </a:rPr>
              <a:t>iskola, óvoda, bölcsőde</a:t>
            </a:r>
          </a:p>
        </p:txBody>
      </p:sp>
    </p:spTree>
    <p:extLst>
      <p:ext uri="{BB962C8B-B14F-4D97-AF65-F5344CB8AC3E}">
        <p14:creationId xmlns:p14="http://schemas.microsoft.com/office/powerpoint/2010/main" val="2518876351"/>
      </p:ext>
    </p:extLst>
  </p:cSld>
  <p:clrMapOvr>
    <a:masterClrMapping/>
  </p:clrMapOvr>
  <p:transition spd="slow">
    <p:cov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5410944" cy="41821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>
                <a:solidFill>
                  <a:schemeClr val="bg1"/>
                </a:solidFill>
              </a:rPr>
              <a:t>3/2002. (II. 8.) </a:t>
            </a:r>
            <a:r>
              <a:rPr lang="hu-HU" sz="2000" dirty="0" err="1">
                <a:solidFill>
                  <a:schemeClr val="bg1"/>
                </a:solidFill>
              </a:rPr>
              <a:t>SzCsM-EüM</a:t>
            </a:r>
            <a:r>
              <a:rPr lang="hu-HU" sz="2000" dirty="0">
                <a:solidFill>
                  <a:schemeClr val="bg1"/>
                </a:solidFill>
              </a:rPr>
              <a:t> együttes rendelet a munkahelyek munkavédelmi követelményeinek minimális szintjéről </a:t>
            </a:r>
          </a:p>
          <a:p>
            <a:pPr marL="0" indent="0">
              <a:buNone/>
            </a:pPr>
            <a:endParaRPr lang="hu-HU" sz="2000" dirty="0">
              <a:solidFill>
                <a:schemeClr val="bg1"/>
              </a:solidFill>
            </a:endParaRPr>
          </a:p>
          <a:p>
            <a:pPr algn="just"/>
            <a:r>
              <a:rPr lang="hu-HU" sz="2000" dirty="0">
                <a:solidFill>
                  <a:schemeClr val="bg1"/>
                </a:solidFill>
              </a:rPr>
              <a:t>20. § (1) Minden munkahelyen és műszakban a tevékenység és a munkafolyamatok veszélyességétől, illetve az ott dolgozók számától függően kialakított elsősegélynyújtó felszerelést vagy mentődobozt és a munkavállalók közül kiképzett, elsősegélynyújtásra kijelölt személy jelenlétét kell biztosítani.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Elsősegélynyújtás</a:t>
            </a:r>
          </a:p>
        </p:txBody>
      </p:sp>
      <p:pic>
        <p:nvPicPr>
          <p:cNvPr id="10242" name="Picture 2" descr="C:\Users\Zoli\Desktop\Oktatási anyaghoz fotók\1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060848"/>
            <a:ext cx="2639715" cy="1319858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Zoli\Desktop\Oktatási anyaghoz fotók\17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681" y="3933056"/>
            <a:ext cx="2435807" cy="1826855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5074531E-4281-45A8-BF9A-03FC0D72E5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37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937" y="1850841"/>
            <a:ext cx="8229600" cy="1368152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solidFill>
                  <a:schemeClr val="bg1"/>
                </a:solidFill>
              </a:rPr>
              <a:t>20. § (2) Az elsősegélynyújtó felszerelést, a mentődobozt és a tevékenységtől függően hordágyat, megfelelő mennyiségben és minőségben, jól látható, könnyen és gyorsan elérhető, szennyeződéstől védett helyen kell készenlétben tartani.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Elsősegélynyújtás</a:t>
            </a:r>
          </a:p>
        </p:txBody>
      </p:sp>
      <p:sp>
        <p:nvSpPr>
          <p:cNvPr id="10" name="Tartalom helye 2"/>
          <p:cNvSpPr txBox="1">
            <a:spLocks/>
          </p:cNvSpPr>
          <p:nvPr/>
        </p:nvSpPr>
        <p:spPr>
          <a:xfrm>
            <a:off x="467544" y="3164342"/>
            <a:ext cx="3847138" cy="26561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hu-HU" sz="2000" dirty="0">
                <a:solidFill>
                  <a:schemeClr val="bg1"/>
                </a:solidFill>
              </a:rPr>
              <a:t>Az elsősegély nyújtó felszerelésben lévő kötszerek, eszközök pótlásáról gondoskodni szükséges.</a:t>
            </a:r>
          </a:p>
          <a:p>
            <a:r>
              <a:rPr lang="hu-HU" sz="2000" dirty="0">
                <a:solidFill>
                  <a:schemeClr val="bg1"/>
                </a:solidFill>
              </a:rPr>
              <a:t>Elsősegély-nyújtó felszerelést azokra a helyekre szükséges tenni, ahol a sérülés  veszélye fennáll.</a:t>
            </a:r>
          </a:p>
          <a:p>
            <a:endParaRPr lang="hu-HU" sz="2000" dirty="0"/>
          </a:p>
          <a:p>
            <a:pPr algn="just"/>
            <a:endParaRPr lang="hu-HU" sz="2000" dirty="0"/>
          </a:p>
          <a:p>
            <a:pPr algn="just"/>
            <a:endParaRPr lang="hu-HU" sz="2000" dirty="0"/>
          </a:p>
        </p:txBody>
      </p:sp>
      <p:sp>
        <p:nvSpPr>
          <p:cNvPr id="4" name="Téglalap 3"/>
          <p:cNvSpPr/>
          <p:nvPr/>
        </p:nvSpPr>
        <p:spPr>
          <a:xfrm>
            <a:off x="395536" y="5795819"/>
            <a:ext cx="8301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chemeClr val="bg1"/>
                </a:solidFill>
              </a:rPr>
              <a:t>Szükség esetén a mentőket kell értesíteni. Ilyen esetekben a sérült kíséretéről is gondoskodni szükséges.</a:t>
            </a:r>
          </a:p>
        </p:txBody>
      </p:sp>
      <p:pic>
        <p:nvPicPr>
          <p:cNvPr id="1026" name="Picture 2" descr="C:\Users\Zoli\Desktop\Oktatási anyaghoz fotók\1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517" y="4211879"/>
            <a:ext cx="2457935" cy="163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Zoli\Desktop\Oktatási anyaghoz fotók\17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344" y="3164342"/>
            <a:ext cx="2429976" cy="168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00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8"/>
            <a:ext cx="4618856" cy="40653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2000" dirty="0">
                <a:solidFill>
                  <a:schemeClr val="bg1"/>
                </a:solidFill>
              </a:rPr>
              <a:t>Baleset megtörténte esetén a baleset tényét dokumentálni kell az ún. Baleseti Naplóban.</a:t>
            </a:r>
          </a:p>
          <a:p>
            <a:pPr marL="0" indent="0">
              <a:buNone/>
            </a:pPr>
            <a:endParaRPr lang="hu-HU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hu-HU" sz="2000" dirty="0">
                <a:solidFill>
                  <a:schemeClr val="bg1"/>
                </a:solidFill>
              </a:rPr>
              <a:t>Fontos, hogy a baleset tényét még aznap jelezni kell, amikor megtörtént! Ha később jelezzük, a munkáltató nem köteles elfogadni a balesetet munkabalesetként.</a:t>
            </a:r>
          </a:p>
          <a:p>
            <a:pPr marL="0" indent="0">
              <a:buNone/>
            </a:pPr>
            <a:endParaRPr lang="hu-HU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hu-HU" sz="2000" dirty="0">
                <a:solidFill>
                  <a:schemeClr val="bg1"/>
                </a:solidFill>
              </a:rPr>
              <a:t>2017 óta a baleset megtörténtét a balesetet szenvedettnek kell bizonyítania, ha a munkáltató nem fogadja el munkabalesetként.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Munkabaleset dokumentálása ─ baleseti napló</a:t>
            </a:r>
          </a:p>
        </p:txBody>
      </p:sp>
      <p:pic>
        <p:nvPicPr>
          <p:cNvPr id="4101" name="Picture 5" descr="C:\Users\Zoli\Desktop\Oktatási anyaghoz fotók\17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2" r="22384"/>
          <a:stretch/>
        </p:blipFill>
        <p:spPr bwMode="auto">
          <a:xfrm>
            <a:off x="4932040" y="2024843"/>
            <a:ext cx="3421400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oli\Desktop\Oktatási anyaghoz fotók\17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8393">
            <a:off x="6126703" y="3124797"/>
            <a:ext cx="2206898" cy="307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A7205E0B-B3FB-43E2-AAF9-57EEB72EFF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365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168352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bg1"/>
                </a:solidFill>
              </a:rPr>
              <a:t>Amennyiben a munkabalesetből kifolyólag nincs „kiesett” munkanap, akkor a baleset nyilvántartásba vételén kívül nincs egyéb teendőnk.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bg1"/>
                </a:solidFill>
              </a:rPr>
              <a:t>Ha a háziorvos döntése alapján a munkavállaló nem mehet vissza a baleset után dolgozni, akkor a balesetet munkavédelmi szakembernek ki kell vizsgálni. Erről baleseti jegyzőkönyv készül fotókkal, melyet a munkavédelmi hatóságnak kell elküldeni.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bg1"/>
                </a:solidFill>
              </a:rPr>
              <a:t>A baleseti táppénz mértéke – az úti baleset kivételével – a baleseti táppénz alapját képező jövedelem 100%-ával azonos, úti baleset esetén pedig annak 90%-ával.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Munkabaleset</a:t>
            </a:r>
          </a:p>
        </p:txBody>
      </p:sp>
      <p:pic>
        <p:nvPicPr>
          <p:cNvPr id="6146" name="Picture 2" descr="C:\Users\Zoli\Desktop\Oktatási anyaghoz fotók\18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6" r="11822"/>
          <a:stretch/>
        </p:blipFill>
        <p:spPr bwMode="auto">
          <a:xfrm>
            <a:off x="827584" y="5237795"/>
            <a:ext cx="2079812" cy="1428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Zoli\Desktop\Oktatási anyaghoz fotók\1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198751"/>
            <a:ext cx="2448272" cy="14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Zoli\Desktop\Oktatási anyaghoz fotók\1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0420" y="5015257"/>
            <a:ext cx="2633101" cy="1438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6B02949C-8047-4EDC-B0B5-F1299D26B6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796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168352"/>
          </a:xfrm>
        </p:spPr>
        <p:txBody>
          <a:bodyPr>
            <a:no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7030A0"/>
                </a:solidFill>
              </a:rPr>
              <a:t>Egyéni védőeszköz minden olyan készülék, felszerelés, berendezés, eszköz, amelynek az a rendeltetése, hogy egy személy viselje vagy használja az egészségét, valamint a biztonságát fenyegető egy vagy több kockázat elleni védekezés céljából.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7030A0"/>
                </a:solidFill>
              </a:rPr>
              <a:t>A védőeszközöknek nincs kihordási ideje!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7030A0"/>
                </a:solidFill>
              </a:rPr>
              <a:t>A védőeszköz juttatása pénzzel nem váltható meg!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endParaRPr lang="hu-HU" sz="2000" dirty="0">
              <a:solidFill>
                <a:srgbClr val="000000"/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Egyéni védőeszközök</a:t>
            </a:r>
          </a:p>
        </p:txBody>
      </p:sp>
      <p:pic>
        <p:nvPicPr>
          <p:cNvPr id="7175" name="Picture 7" descr="C:\Users\Zoli\Desktop\Oktatási anyaghoz fotók\18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12" r="22179"/>
          <a:stretch/>
        </p:blipFill>
        <p:spPr bwMode="auto">
          <a:xfrm>
            <a:off x="6516216" y="3020074"/>
            <a:ext cx="1872208" cy="1994384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Bálint Építőanyag telep - Termékeink-Munkavédelmi eszközök">
            <a:extLst>
              <a:ext uri="{FF2B5EF4-FFF2-40B4-BE49-F238E27FC236}">
                <a16:creationId xmlns:a16="http://schemas.microsoft.com/office/drawing/2014/main" xmlns="" id="{E0AD5E15-4CA3-448C-BCDB-AC6E2467D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5022826"/>
            <a:ext cx="3810000" cy="1219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xmlns="" id="{F32F2D72-7600-456E-98A5-13D6E8DA60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11712"/>
            <a:ext cx="2865759" cy="2149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96" name="Picture 24" descr="Plantean subida salarios mínimos para que alcancen cubrir canasta básica -  Informate Ahora">
            <a:extLst>
              <a:ext uri="{FF2B5EF4-FFF2-40B4-BE49-F238E27FC236}">
                <a16:creationId xmlns:a16="http://schemas.microsoft.com/office/drawing/2014/main" xmlns="" id="{1DC5897D-4CD5-4F2F-8F2C-1675F80F7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142" y="4547398"/>
            <a:ext cx="1965108" cy="2071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Dedushkov - Holistic Design and Innovation">
            <a:extLst>
              <a:ext uri="{FF2B5EF4-FFF2-40B4-BE49-F238E27FC236}">
                <a16:creationId xmlns:a16="http://schemas.microsoft.com/office/drawing/2014/main" xmlns="" id="{DAE93A45-7A9B-4379-8279-F6CA9559B5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60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168352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7030A0"/>
                </a:solidFill>
              </a:rPr>
              <a:t>Minden munkavállaló köteles az átadott védőeszközöket viselni, azok megfelelő állapotáról a használat előtt meggyőződni. Az eszköz esetleges elhasználódását, meghibásodását, védőképessége elvesztését, csökkenését haladéktalanul jeleznie kell a munkahelyi vezetőjének, aki köteles gondoskodni az eszköz azonnali cseréjéről gondoskodni.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7030A0"/>
                </a:solidFill>
              </a:rPr>
              <a:t>A munkavállaló a munkahelyéről a védőeszközt nem viheti el, kivételt képez, ha az egység területén kívüli munkavégzésre utasítják és ehhez annak használata indokolt.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Egyéni védőeszközök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EDF63FA-C1F5-47D5-BE67-19AD55590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xmlns="" id="{B859696F-ACC4-4CDF-9309-521E36DE4D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1366" y="4809673"/>
            <a:ext cx="2247267" cy="1498178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xmlns="" id="{0DD417DE-2E9A-4751-85AD-1C3D2DB70A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840" y="4961864"/>
            <a:ext cx="2520280" cy="1681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1">
            <a:extLst>
              <a:ext uri="{FF2B5EF4-FFF2-40B4-BE49-F238E27FC236}">
                <a16:creationId xmlns:a16="http://schemas.microsoft.com/office/drawing/2014/main" xmlns="" id="{DED430C1-14FD-4FC6-8CE8-4FE932B36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pic>
        <p:nvPicPr>
          <p:cNvPr id="6" name="Picture 2" descr="Dedushkov - Holistic Design and Innovation">
            <a:extLst>
              <a:ext uri="{FF2B5EF4-FFF2-40B4-BE49-F238E27FC236}">
                <a16:creationId xmlns:a16="http://schemas.microsoft.com/office/drawing/2014/main" xmlns="" id="{152262B3-A9C6-4A20-8719-FA7BBE205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artalom helye 2">
            <a:extLst>
              <a:ext uri="{FF2B5EF4-FFF2-40B4-BE49-F238E27FC236}">
                <a16:creationId xmlns:a16="http://schemas.microsoft.com/office/drawing/2014/main" xmlns="" id="{1CDA7385-E502-496E-A908-66228585C1B2}"/>
              </a:ext>
            </a:extLst>
          </p:cNvPr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Egyéni védőeszközök</a:t>
            </a:r>
          </a:p>
        </p:txBody>
      </p:sp>
      <p:sp>
        <p:nvSpPr>
          <p:cNvPr id="9" name="Tartalom helye 2">
            <a:extLst>
              <a:ext uri="{FF2B5EF4-FFF2-40B4-BE49-F238E27FC236}">
                <a16:creationId xmlns:a16="http://schemas.microsoft.com/office/drawing/2014/main" xmlns="" id="{13826CF8-0260-41AF-8D36-37078AD5DD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50000"/>
              </a:spcBef>
              <a:buNone/>
            </a:pPr>
            <a:r>
              <a:rPr lang="hu-HU" altLang="hu-HU" sz="2000" dirty="0">
                <a:solidFill>
                  <a:srgbClr val="7030A0"/>
                </a:solidFill>
              </a:rPr>
              <a:t>Műhelyben dolgozók, és egyéb fizikai munkakörben dolgozók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Zárt, </a:t>
            </a:r>
            <a:r>
              <a:rPr lang="hu-HU" altLang="hu-HU" sz="2000" dirty="0" err="1">
                <a:solidFill>
                  <a:srgbClr val="7030A0"/>
                </a:solidFill>
              </a:rPr>
              <a:t>orrmerevítős</a:t>
            </a:r>
            <a:r>
              <a:rPr lang="hu-HU" altLang="hu-HU" sz="2000" dirty="0">
                <a:solidFill>
                  <a:srgbClr val="7030A0"/>
                </a:solidFill>
              </a:rPr>
              <a:t> védőcipő,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Mechanikai védőkesztyű,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Vegyi anyagok ellen védő kesztyű,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Védőszemüveg,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Hallásvédő (pl. körfűrész használatakor),</a:t>
            </a:r>
          </a:p>
          <a:p>
            <a:pPr algn="just">
              <a:spcBef>
                <a:spcPct val="50000"/>
              </a:spcBef>
            </a:pPr>
            <a:r>
              <a:rPr lang="hu-HU" altLang="hu-HU" sz="2000" dirty="0">
                <a:solidFill>
                  <a:srgbClr val="7030A0"/>
                </a:solidFill>
              </a:rPr>
              <a:t>Porálarc (pl. finom porral járó munkáknál).</a:t>
            </a:r>
          </a:p>
          <a:p>
            <a:pPr marL="0" indent="0" algn="just">
              <a:spcBef>
                <a:spcPct val="50000"/>
              </a:spcBef>
              <a:buNone/>
            </a:pPr>
            <a:endParaRPr lang="hu-HU" altLang="hu-HU" sz="2000" dirty="0">
              <a:solidFill>
                <a:srgbClr val="7030A0"/>
              </a:solidFill>
            </a:endParaRPr>
          </a:p>
          <a:p>
            <a:endParaRPr lang="hu-HU" sz="2000" dirty="0">
              <a:solidFill>
                <a:srgbClr val="7030A0"/>
              </a:solidFill>
            </a:endParaRPr>
          </a:p>
        </p:txBody>
      </p:sp>
      <p:pic>
        <p:nvPicPr>
          <p:cNvPr id="15" name="Picture 14" descr="KÃ©ptalÃ¡lat a kÃ¶vetkezÅre: âvÃ©dÅbakancsâ">
            <a:extLst>
              <a:ext uri="{FF2B5EF4-FFF2-40B4-BE49-F238E27FC236}">
                <a16:creationId xmlns:a16="http://schemas.microsoft.com/office/drawing/2014/main" xmlns="" id="{1C3A864B-7657-45F9-BCF1-206A6E98F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6856" y="2469424"/>
            <a:ext cx="2595761" cy="1442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C:\Users\Zoli\Desktop\Oktatási anyaghoz fotók\89.jpg">
            <a:extLst>
              <a:ext uri="{FF2B5EF4-FFF2-40B4-BE49-F238E27FC236}">
                <a16:creationId xmlns:a16="http://schemas.microsoft.com/office/drawing/2014/main" xmlns="" id="{AC19C693-D8AC-41BF-AB19-50C33394B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992" y="2644926"/>
            <a:ext cx="1219200" cy="1192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" descr="KÃ©ptalÃ¡lat a kÃ¶vetkezÅre: âmechanikai vÃ©dÅkesztyÅ±â">
            <a:extLst>
              <a:ext uri="{FF2B5EF4-FFF2-40B4-BE49-F238E27FC236}">
                <a16:creationId xmlns:a16="http://schemas.microsoft.com/office/drawing/2014/main" xmlns="" id="{BA29E5A3-17AA-4022-BA20-511F057C1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974" y="5229200"/>
            <a:ext cx="1598640" cy="1445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0" descr="C:\Users\Zoli\Desktop\Oktatási anyaghoz fotók\90.jpg">
            <a:extLst>
              <a:ext uri="{FF2B5EF4-FFF2-40B4-BE49-F238E27FC236}">
                <a16:creationId xmlns:a16="http://schemas.microsoft.com/office/drawing/2014/main" xmlns="" id="{E8C30B41-C497-441B-B056-6ED49E56C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425" y="4408295"/>
            <a:ext cx="168275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9" descr="C:\Users\Zoli\Desktop\Oktatási anyaghoz fotók\88.jpg">
            <a:extLst>
              <a:ext uri="{FF2B5EF4-FFF2-40B4-BE49-F238E27FC236}">
                <a16:creationId xmlns:a16="http://schemas.microsoft.com/office/drawing/2014/main" xmlns="" id="{018D3323-11F1-45D4-B5EA-DFE42EE2CA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08880"/>
            <a:ext cx="1219201" cy="253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3472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132857"/>
            <a:ext cx="8229600" cy="3744416"/>
          </a:xfrm>
        </p:spPr>
        <p:txBody>
          <a:bodyPr>
            <a:normAutofit/>
          </a:bodyPr>
          <a:lstStyle/>
          <a:p>
            <a:pPr>
              <a:spcBef>
                <a:spcPct val="50000"/>
              </a:spcBef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Elektromos eszközök használata – fénymásolók, számítógép, csiszológép, fúrógép, stb.,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Járművek mozgása,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Kéz- és egyéb testrészek sérülésének lehetősége – pl.: gyakorlati oktatások során,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Kézi és gépi anyagmozgatás,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Közlekedés (közúton, munkahelyen),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Létra, fellépő használata,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Veszélyes anyagok és készítmények használata,</a:t>
            </a:r>
          </a:p>
          <a:p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Képernyős munkahelyek kockázatai</a:t>
            </a:r>
            <a:endParaRPr lang="hu-HU" altLang="hu-HU" sz="2000" dirty="0">
              <a:solidFill>
                <a:schemeClr val="accent5">
                  <a:lumMod val="50000"/>
                </a:schemeClr>
              </a:solidFill>
              <a:latin typeface="Arial" charset="0"/>
            </a:endParaRP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Munkavállalókat érő kockázatok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675E916E-FD60-4AEA-AEE4-E20228BB2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7224755"/>
      </p:ext>
    </p:extLst>
  </p:cSld>
  <p:clrMapOvr>
    <a:masterClrMapping/>
  </p:clrMapOvr>
  <p:transition spd="slow">
    <p:push dir="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48471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Folyamatos ülőmunka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székmegfelelő beállítás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Képernyős munkahely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óránként 10 perc pihenő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Stresszhatások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konfliktus helyzetek kerülése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Épületeken belüli közlekedés veszélyei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óvatos közlekedés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Elektromos berendezések használata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megfelelő állapotú eszközök használata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endParaRPr lang="hu-HU" altLang="hu-HU" sz="2000" dirty="0"/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Irodai munkakörök kockázatai</a:t>
            </a:r>
          </a:p>
        </p:txBody>
      </p:sp>
      <p:pic>
        <p:nvPicPr>
          <p:cNvPr id="10" name="Picture 19" descr="C:\Users\Zoli\Desktop\Oktatási anyaghoz fotók\1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032" y="4437071"/>
            <a:ext cx="3110906" cy="1742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8" descr="D:\Dokumentumok\ZS\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725" y="1902846"/>
            <a:ext cx="2124087" cy="1487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1" descr="Kapcsolódó ké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40968"/>
            <a:ext cx="2589213" cy="13573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C:\Users\Zoli\Desktop\Oktatási anyaghoz fotók\14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647" y="1794701"/>
            <a:ext cx="1703387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7020F28-44E7-4906-A3C9-78E58D4A7E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8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2138536"/>
            <a:ext cx="6624736" cy="4597151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Gépek és veszélyes gépek használata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 - védőeszközök viselése, gépek ellenőrzése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Kéziszerszámok használata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védőeszközök, kéziszerszámok állapotának ellenőrzése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Stresszhatások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konfliktusveszélyes szituációk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Álló-, ülőmunka, kényszertesthelyzet </a:t>
            </a:r>
          </a:p>
          <a:p>
            <a:pPr marL="879475" algn="just">
              <a:spcBef>
                <a:spcPts val="600"/>
              </a:spcBef>
              <a:buFontTx/>
              <a:buChar char="-"/>
            </a:pPr>
            <a:r>
              <a:rPr lang="hu-HU" altLang="hu-HU" sz="2000" dirty="0" err="1">
                <a:solidFill>
                  <a:schemeClr val="accent5">
                    <a:lumMod val="50000"/>
                  </a:schemeClr>
                </a:solidFill>
              </a:rPr>
              <a:t>óránkénti</a:t>
            </a: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 rövid pihenő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Veszélyes anyagok és készítmények használata </a:t>
            </a:r>
          </a:p>
          <a:p>
            <a:pPr marL="879475" algn="just">
              <a:spcBef>
                <a:spcPts val="600"/>
              </a:spcBef>
              <a:buFontTx/>
              <a:buChar char="-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Védőeszközök, biztonsági adatlapok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Időjárás viszontagságai</a:t>
            </a:r>
          </a:p>
          <a:p>
            <a:pPr marL="536575" indent="0" algn="just">
              <a:spcBef>
                <a:spcPts val="600"/>
              </a:spcBef>
              <a:buNone/>
            </a:pPr>
            <a:r>
              <a:rPr lang="hu-HU" altLang="hu-HU" sz="2000" dirty="0">
                <a:solidFill>
                  <a:schemeClr val="accent5">
                    <a:lumMod val="50000"/>
                  </a:schemeClr>
                </a:solidFill>
              </a:rPr>
              <a:t>- erős hideg, kánikula</a:t>
            </a:r>
            <a:endParaRPr lang="hu-HU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395536" y="1086484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400" b="1" dirty="0">
                <a:solidFill>
                  <a:srgbClr val="002060"/>
                </a:solidFill>
              </a:rPr>
              <a:t>Műhelyben és egyéb fizikai munkakörben dolgozók</a:t>
            </a:r>
          </a:p>
          <a:p>
            <a:pPr marL="0" indent="0" algn="ctr">
              <a:buNone/>
            </a:pPr>
            <a:r>
              <a:rPr lang="hu-HU" sz="2400" b="1" dirty="0">
                <a:solidFill>
                  <a:srgbClr val="002060"/>
                </a:solidFill>
              </a:rPr>
              <a:t> munkakör kockázatai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68499A6-AE41-4F2A-A98A-FC88A5CF24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xmlns="" id="{752A01A4-D4AB-43C6-AF77-3642A6F2CD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6840" y="2336310"/>
            <a:ext cx="2027024" cy="1351349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xmlns="" id="{D6A9CB40-96D5-4065-8EE8-62B1060BA4C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64" b="13983"/>
          <a:stretch/>
        </p:blipFill>
        <p:spPr>
          <a:xfrm>
            <a:off x="6032181" y="4581128"/>
            <a:ext cx="2320239" cy="1650037"/>
          </a:xfrm>
          <a:prstGeom prst="rect">
            <a:avLst/>
          </a:prstGeom>
        </p:spPr>
      </p:pic>
      <p:pic>
        <p:nvPicPr>
          <p:cNvPr id="5122" name="Picture 2" descr="MOME - TechPark | Általános Műhelyhasználat">
            <a:extLst>
              <a:ext uri="{FF2B5EF4-FFF2-40B4-BE49-F238E27FC236}">
                <a16:creationId xmlns:a16="http://schemas.microsoft.com/office/drawing/2014/main" xmlns="" id="{ECCF2B0B-0C6A-456C-9308-AC866E4B02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0" t="19619" r="16360"/>
          <a:stretch/>
        </p:blipFill>
        <p:spPr bwMode="auto">
          <a:xfrm>
            <a:off x="5314229" y="3607716"/>
            <a:ext cx="1573183" cy="1486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82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85192" y="1834856"/>
            <a:ext cx="8291264" cy="4559735"/>
          </a:xfrm>
        </p:spPr>
        <p:txBody>
          <a:bodyPr>
            <a:noAutofit/>
          </a:bodyPr>
          <a:lstStyle/>
          <a:p>
            <a:pPr marL="0" indent="0" algn="just">
              <a:spcBef>
                <a:spcPct val="50000"/>
              </a:spcBef>
              <a:buNone/>
            </a:pPr>
            <a:r>
              <a:rPr lang="hu-HU" altLang="hu-HU" sz="2000" u="sng" dirty="0">
                <a:solidFill>
                  <a:schemeClr val="accent5">
                    <a:lumMod val="50000"/>
                  </a:schemeClr>
                </a:solidFill>
              </a:rPr>
              <a:t>Biológiai kockázatok megelőzése: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A biológiai tényezők által okozott egészségkárosodások többségükben megelőzhetőek.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Fontos, hogy a dolgozó tudja, ismerje, hogy a munkakörében milyen egészség-károsító expozíciók érhetik.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Ez irányú oktatásuk megtörténjen.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Tartsák be a személyi higiéniai szabályokat (gyakori kézmosás, tiszta ruházat, munkaeszközök és munkakörnyezet tisztántartása, fertőtlenítése) 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Az egészségi állapotában bekövetkezett változás észlelése esetén (pl. hőemelkedés, láz, hurutos tünetek, hasmenés, torokfájás, stb.) a dolgozó a munkát ne vegye fel, mivel veszélyeztetheti mások egészségét. Köteles orvoshoz menni. 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1800" dirty="0">
                <a:solidFill>
                  <a:schemeClr val="accent5">
                    <a:lumMod val="50000"/>
                  </a:schemeClr>
                </a:solidFill>
              </a:rPr>
              <a:t>Munkahelyen enni, dohányozni csak az erre kijelölt helyen szabad (utána kötelező a kézmosás).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68499A6-AE41-4F2A-A98A-FC88A5CF24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artalom helye 2">
            <a:extLst>
              <a:ext uri="{FF2B5EF4-FFF2-40B4-BE49-F238E27FC236}">
                <a16:creationId xmlns:a16="http://schemas.microsoft.com/office/drawing/2014/main" xmlns="" id="{39C70137-2F5D-4C6B-8D69-95935506E54D}"/>
              </a:ext>
            </a:extLst>
          </p:cNvPr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Biológiai kockázatok</a:t>
            </a:r>
          </a:p>
        </p:txBody>
      </p:sp>
    </p:spTree>
    <p:extLst>
      <p:ext uri="{BB962C8B-B14F-4D97-AF65-F5344CB8AC3E}">
        <p14:creationId xmlns:p14="http://schemas.microsoft.com/office/powerpoint/2010/main" val="389983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168352"/>
          </a:xfrm>
        </p:spPr>
        <p:txBody>
          <a:bodyPr>
            <a:normAutofit/>
          </a:bodyPr>
          <a:lstStyle/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002060"/>
                </a:solidFill>
              </a:rPr>
              <a:t>férfiak maximum 50 kg-ot, nők maximum 20 kg-ot emelhetnek kézzel egyedül,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es-ES" sz="2000" dirty="0">
                <a:solidFill>
                  <a:srgbClr val="002060"/>
                </a:solidFill>
              </a:rPr>
              <a:t>a gerincoszlop egyenes tartásban legyen,</a:t>
            </a:r>
            <a:endParaRPr lang="hu-HU" sz="2000" dirty="0">
              <a:solidFill>
                <a:srgbClr val="00206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002060"/>
                </a:solidFill>
              </a:rPr>
              <a:t>a terhet egyenes felső testtartással fogja meg, emeléskor a hát begörbítése tilos!,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r>
              <a:rPr lang="hu-HU" altLang="hu-HU" sz="2000" dirty="0">
                <a:solidFill>
                  <a:srgbClr val="002060"/>
                </a:solidFill>
              </a:rPr>
              <a:t>megfelelően előkészített közlekedési útvonal és fogadó hely!</a:t>
            </a: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endParaRPr lang="hu-HU" altLang="hu-HU" sz="2000" dirty="0">
              <a:solidFill>
                <a:srgbClr val="000000"/>
              </a:solidFill>
            </a:endParaRPr>
          </a:p>
          <a:p>
            <a:pPr algn="just">
              <a:spcBef>
                <a:spcPct val="50000"/>
              </a:spcBef>
              <a:buFont typeface="Wingdings" pitchFamily="2" charset="2"/>
              <a:buChar char="§"/>
            </a:pPr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Kézi anyagmozgatás, teher emelés</a:t>
            </a:r>
          </a:p>
        </p:txBody>
      </p:sp>
      <p:pic>
        <p:nvPicPr>
          <p:cNvPr id="10" name="Picture 12" descr="C:\Users\Zoli\Desktop\Oktatási anyaghoz fotók\14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7"/>
          <a:stretch/>
        </p:blipFill>
        <p:spPr bwMode="auto">
          <a:xfrm>
            <a:off x="5610852" y="4881152"/>
            <a:ext cx="2941638" cy="1368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5" descr="Képtalálat a következőre: „emelés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942" y="4895947"/>
            <a:ext cx="2056910" cy="136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Kapcsolódó ké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895948"/>
            <a:ext cx="2054439" cy="136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3" descr="Képtalálat a következőre: „emelés”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88011"/>
            <a:ext cx="2066925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BCF1FF6A-BB49-4F1D-BBF2-5564122C93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04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060849"/>
            <a:ext cx="8229600" cy="3168352"/>
          </a:xfr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hu-HU" altLang="hu-HU" sz="2000" dirty="0">
                <a:solidFill>
                  <a:schemeClr val="accent2"/>
                </a:solidFill>
              </a:rPr>
              <a:t>Minden veszélyes anyagnak/keveréknek rendelkeznie kell a jogszabálynak megfelelő biztonsági adatlappal.</a:t>
            </a:r>
          </a:p>
          <a:p>
            <a:pPr marL="0" indent="0">
              <a:spcBef>
                <a:spcPct val="0"/>
              </a:spcBef>
              <a:buNone/>
            </a:pPr>
            <a:endParaRPr lang="hu-HU" altLang="hu-HU" sz="2000" dirty="0">
              <a:solidFill>
                <a:schemeClr val="accent2"/>
              </a:solidFill>
            </a:endParaRPr>
          </a:p>
          <a:p>
            <a:pPr algn="just">
              <a:spcBef>
                <a:spcPct val="0"/>
              </a:spcBef>
              <a:buNone/>
            </a:pPr>
            <a:r>
              <a:rPr lang="hu-HU" altLang="hu-HU" sz="2000" dirty="0">
                <a:solidFill>
                  <a:schemeClr val="accent2"/>
                </a:solidFill>
              </a:rPr>
              <a:t>Az anyagok csomagolásán az új jogszabálynak megfelelő</a:t>
            </a:r>
          </a:p>
          <a:p>
            <a:pPr algn="just">
              <a:spcBef>
                <a:spcPct val="0"/>
              </a:spcBef>
              <a:buNone/>
            </a:pPr>
            <a:r>
              <a:rPr lang="hu-HU" altLang="hu-HU" sz="2000" dirty="0">
                <a:solidFill>
                  <a:schemeClr val="accent2"/>
                </a:solidFill>
              </a:rPr>
              <a:t>címkének kell lennie. 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Veszélyes anyagok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21" y="3889692"/>
            <a:ext cx="2844811" cy="198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 descr="C:\Users\Zoli\Desktop\Oktatási anyaghoz fotók\9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669" y="3531963"/>
            <a:ext cx="1751662" cy="175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C:\Users\Zoli\Desktop\Oktatási anyaghoz fotók\34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6" t="20181" r="10699" b="8951"/>
          <a:stretch/>
        </p:blipFill>
        <p:spPr bwMode="auto">
          <a:xfrm>
            <a:off x="3144892" y="4278606"/>
            <a:ext cx="1815008" cy="244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5331" y="3531963"/>
            <a:ext cx="1589758" cy="25962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 descr="C:\Users\Zoli\Desktop\Oktatási anyaghoz fotók\1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15106" y="2492896"/>
            <a:ext cx="1088657" cy="1198782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F4A5256D-9E41-4330-B20A-FD6B18C05E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33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Veszélyes anyagok</a:t>
            </a:r>
          </a:p>
        </p:txBody>
      </p:sp>
      <p:sp>
        <p:nvSpPr>
          <p:cNvPr id="10" name="Tartalom helye 2"/>
          <p:cNvSpPr txBox="1">
            <a:spLocks/>
          </p:cNvSpPr>
          <p:nvPr/>
        </p:nvSpPr>
        <p:spPr>
          <a:xfrm>
            <a:off x="539552" y="206084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hu-HU" altLang="hu-HU" sz="2000" dirty="0">
                <a:solidFill>
                  <a:schemeClr val="accent2"/>
                </a:solidFill>
              </a:rPr>
              <a:t>A Biztonsági Adatlapok beszerzése a gyártóktól és a forgalmazóktól az adott anyagot/készítményt beszerző személy feladata.</a:t>
            </a:r>
          </a:p>
          <a:p>
            <a:endParaRPr lang="hu-HU" sz="2000" dirty="0"/>
          </a:p>
        </p:txBody>
      </p:sp>
      <p:pic>
        <p:nvPicPr>
          <p:cNvPr id="19458" name="Picture 2" descr="C:\Users\Zoli\Desktop\Oktatási anyaghoz fotók\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874719"/>
            <a:ext cx="2454321" cy="3748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769" y="3125061"/>
            <a:ext cx="3235441" cy="3348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85AFC76A-A07B-45E1-9C23-D70AB62F853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8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8" descr="KÃ©ptalÃ¡lat a kÃ¶vetkezÅre: âzÃ¡rhatÃ³ vegyszerszekrÃ©nyâ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9" t="6206" r="28836" b="9235"/>
          <a:stretch>
            <a:fillRect/>
          </a:stretch>
        </p:blipFill>
        <p:spPr bwMode="auto">
          <a:xfrm>
            <a:off x="4603534" y="3895574"/>
            <a:ext cx="1855787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2356968"/>
            <a:ext cx="4824536" cy="3081563"/>
          </a:xfrm>
        </p:spPr>
        <p:txBody>
          <a:bodyPr>
            <a:normAutofit/>
          </a:bodyPr>
          <a:lstStyle/>
          <a:p>
            <a:pPr lvl="1" fontAlgn="t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Raktárban vagy zárható szekrényben</a:t>
            </a:r>
          </a:p>
          <a:p>
            <a:pPr lvl="1" fontAlgn="t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Élelmiszerektől elkülönítetten</a:t>
            </a:r>
          </a:p>
          <a:p>
            <a:pPr lvl="1" fontAlgn="t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Eredeti csomagolásban (címkével)</a:t>
            </a:r>
          </a:p>
          <a:p>
            <a:pPr lvl="1" fontAlgn="t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Szekrényfelirat „Veszélyes anyagok”</a:t>
            </a:r>
          </a:p>
          <a:p>
            <a:pPr lvl="1" fontAlgn="t">
              <a:lnSpc>
                <a:spcPct val="150000"/>
              </a:lnSpc>
              <a:spcBef>
                <a:spcPct val="0"/>
              </a:spcBef>
              <a:buFont typeface="Arial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Élelmiszeres göngyölegben vegyszert tárolni tilos!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Veszélyes anyagok tárolása</a:t>
            </a:r>
          </a:p>
        </p:txBody>
      </p: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24" t="3091" r="10641" b="7401"/>
          <a:stretch>
            <a:fillRect/>
          </a:stretch>
        </p:blipFill>
        <p:spPr bwMode="auto">
          <a:xfrm>
            <a:off x="6495126" y="1682480"/>
            <a:ext cx="2235200" cy="326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Multiply 34"/>
          <p:cNvSpPr/>
          <p:nvPr/>
        </p:nvSpPr>
        <p:spPr>
          <a:xfrm>
            <a:off x="7805092" y="3884543"/>
            <a:ext cx="1234356" cy="1061837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4397" y="5874546"/>
            <a:ext cx="1018611" cy="101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2894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44065"/>
            <a:ext cx="8136904" cy="831740"/>
          </a:xfrm>
        </p:spPr>
        <p:txBody>
          <a:bodyPr>
            <a:normAutofit/>
          </a:bodyPr>
          <a:lstStyle/>
          <a:p>
            <a:pPr marL="457200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Képernyős munkahely: dolgozók a napi munkaidőből legalább 4 órán keresztül képernyős eszközt használnak. 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Képernyős munkahelyek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artalom helye 2">
            <a:extLst>
              <a:ext uri="{FF2B5EF4-FFF2-40B4-BE49-F238E27FC236}">
                <a16:creationId xmlns:a16="http://schemas.microsoft.com/office/drawing/2014/main" xmlns="" id="{8E4DD605-4BF4-41DF-A932-B2424C7DFC7A}"/>
              </a:ext>
            </a:extLst>
          </p:cNvPr>
          <p:cNvSpPr txBox="1">
            <a:spLocks/>
          </p:cNvSpPr>
          <p:nvPr/>
        </p:nvSpPr>
        <p:spPr>
          <a:xfrm>
            <a:off x="478984" y="2801297"/>
            <a:ext cx="8115120" cy="114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fontAlgn="t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hu-HU" altLang="hu-HU" sz="2200" dirty="0">
                <a:solidFill>
                  <a:srgbClr val="002060"/>
                </a:solidFill>
              </a:rPr>
              <a:t>50/1999. (XI. 3.) EüM rendelet a képernyő előtti munkavégzés minimális egészségügyi és biztonsági követelményeiről</a:t>
            </a:r>
          </a:p>
          <a:p>
            <a:endParaRPr lang="hu-HU" sz="2000" dirty="0"/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xmlns="" id="{36144173-6765-45EE-8240-025BABAD97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132" y="3938452"/>
            <a:ext cx="3572912" cy="2386704"/>
          </a:xfrm>
          <a:prstGeom prst="rect">
            <a:avLst/>
          </a:prstGeom>
        </p:spPr>
      </p:pic>
      <p:pic>
        <p:nvPicPr>
          <p:cNvPr id="9" name="Picture 14" descr="KapcsolÃ³dÃ³ kÃ©p">
            <a:extLst>
              <a:ext uri="{FF2B5EF4-FFF2-40B4-BE49-F238E27FC236}">
                <a16:creationId xmlns:a16="http://schemas.microsoft.com/office/drawing/2014/main" xmlns="" id="{6DA0C019-B778-4BC2-9665-C72E17015C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91" b="23821"/>
          <a:stretch/>
        </p:blipFill>
        <p:spPr bwMode="auto">
          <a:xfrm>
            <a:off x="1226543" y="4581128"/>
            <a:ext cx="2497137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85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44065"/>
            <a:ext cx="8136904" cy="831740"/>
          </a:xfrm>
        </p:spPr>
        <p:txBody>
          <a:bodyPr>
            <a:normAutofit/>
          </a:bodyPr>
          <a:lstStyle/>
          <a:p>
            <a:pPr marL="457200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1 képernyős dolgozóra az asztallal és székkel együtt kb. 3,5 m2 alapterület szükséges. </a:t>
            </a:r>
          </a:p>
          <a:p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Ergonómia a képernyős munkahelyeken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artalom helye 2">
            <a:extLst>
              <a:ext uri="{FF2B5EF4-FFF2-40B4-BE49-F238E27FC236}">
                <a16:creationId xmlns:a16="http://schemas.microsoft.com/office/drawing/2014/main" xmlns="" id="{8E4DD605-4BF4-41DF-A932-B2424C7DFC7A}"/>
              </a:ext>
            </a:extLst>
          </p:cNvPr>
          <p:cNvSpPr txBox="1">
            <a:spLocks/>
          </p:cNvSpPr>
          <p:nvPr/>
        </p:nvSpPr>
        <p:spPr>
          <a:xfrm>
            <a:off x="457200" y="5622369"/>
            <a:ext cx="8115120" cy="1149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 fontAlgn="t">
              <a:spcBef>
                <a:spcPts val="1200"/>
              </a:spcBef>
              <a:buFont typeface="Arial" panose="020B0604020202020204" pitchFamily="34" charset="0"/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A képernyőfigyelés akkor a legkevésbé fárasztó, ha a képernyő 20 fokban hátradöntött, és síkja a képernyőt néző személy tekintetére merőleges.</a:t>
            </a:r>
          </a:p>
          <a:p>
            <a:endParaRPr lang="hu-HU" sz="2000" dirty="0"/>
          </a:p>
        </p:txBody>
      </p:sp>
      <p:pic>
        <p:nvPicPr>
          <p:cNvPr id="6146" name="Picture 2" descr="Neck, shoulder or wrist pain? You are not sitting right! - BELCOURT  PHYSIOTHERAPY">
            <a:extLst>
              <a:ext uri="{FF2B5EF4-FFF2-40B4-BE49-F238E27FC236}">
                <a16:creationId xmlns:a16="http://schemas.microsoft.com/office/drawing/2014/main" xmlns="" id="{8DE7E16A-BFFC-4964-BFB8-49F6CC753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775805"/>
            <a:ext cx="2565600" cy="25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Irodaergonómia Irodaberendezés">
            <a:extLst>
              <a:ext uri="{FF2B5EF4-FFF2-40B4-BE49-F238E27FC236}">
                <a16:creationId xmlns:a16="http://schemas.microsoft.com/office/drawing/2014/main" xmlns="" id="{0E86BF93-81C5-4953-9E69-13003CC72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799396"/>
            <a:ext cx="2846604" cy="25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218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44064"/>
            <a:ext cx="8136904" cy="4581280"/>
          </a:xfrm>
        </p:spPr>
        <p:txBody>
          <a:bodyPr>
            <a:normAutofit/>
          </a:bodyPr>
          <a:lstStyle/>
          <a:p>
            <a:pPr marL="182563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Helytelen a beállítás, ha a képernyő az ablak felé néz, vagy az ablak a hátunk mögött helyezkedik el, és így a képernyő párhuzamos az ablakkal.</a:t>
            </a:r>
          </a:p>
          <a:p>
            <a:pPr marL="182563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Foglalkozás-egészségügyi szempontból fontos a billentyűzet elhelyezése. A billentyűzet előtt elég helynek kell lennie ahhoz, hogy a számítógép kezelő kezét és csuklóját megtámaszthassa, és ha igényli, puha </a:t>
            </a:r>
            <a:r>
              <a:rPr lang="hu-HU" altLang="hu-HU" sz="2000" dirty="0" err="1">
                <a:solidFill>
                  <a:srgbClr val="002060"/>
                </a:solidFill>
              </a:rPr>
              <a:t>párnázatot</a:t>
            </a:r>
            <a:r>
              <a:rPr lang="hu-HU" altLang="hu-HU" sz="2000" dirty="0">
                <a:solidFill>
                  <a:srgbClr val="002060"/>
                </a:solidFill>
              </a:rPr>
              <a:t> is biztosítani kell számára.</a:t>
            </a:r>
          </a:p>
          <a:p>
            <a:pPr marL="182563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A billentyűzet maximálisan 8-10 cm-re legyen az asztal szélétől. </a:t>
            </a:r>
          </a:p>
          <a:p>
            <a:pPr marL="182563" lvl="1" indent="0" fontAlgn="t">
              <a:spcBef>
                <a:spcPts val="120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Az irodai szék helyes beállítása:</a:t>
            </a:r>
          </a:p>
          <a:p>
            <a:pPr marL="525463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az ülést teljes felületén használjuk ki</a:t>
            </a:r>
          </a:p>
          <a:p>
            <a:pPr marL="525463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alsó és felső karok </a:t>
            </a:r>
            <a:r>
              <a:rPr lang="hu-HU" altLang="hu-HU" sz="2000" b="1" dirty="0">
                <a:solidFill>
                  <a:srgbClr val="002060"/>
                </a:solidFill>
                <a:sym typeface="Symbol" panose="05050102010706020507" pitchFamily="18" charset="2"/>
              </a:rPr>
              <a:t> </a:t>
            </a:r>
            <a:r>
              <a:rPr lang="hu-HU" altLang="hu-HU" sz="2000" dirty="0">
                <a:solidFill>
                  <a:srgbClr val="002060"/>
                </a:solidFill>
                <a:sym typeface="Symbol" panose="05050102010706020507" pitchFamily="18" charset="2"/>
              </a:rPr>
              <a:t>90°-os szöget zárjanak be</a:t>
            </a:r>
          </a:p>
          <a:p>
            <a:pPr marL="525463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alsó és felső lábszár </a:t>
            </a:r>
            <a:r>
              <a:rPr lang="hu-HU" altLang="hu-HU" sz="2000" b="1" dirty="0">
                <a:solidFill>
                  <a:srgbClr val="002060"/>
                </a:solidFill>
                <a:sym typeface="Symbol" panose="05050102010706020507" pitchFamily="18" charset="2"/>
              </a:rPr>
              <a:t> </a:t>
            </a:r>
            <a:r>
              <a:rPr lang="hu-HU" altLang="hu-HU" sz="2000" dirty="0">
                <a:solidFill>
                  <a:srgbClr val="002060"/>
                </a:solidFill>
                <a:sym typeface="Symbol" panose="05050102010706020507" pitchFamily="18" charset="2"/>
              </a:rPr>
              <a:t>90°-os szöget zárjon be</a:t>
            </a:r>
          </a:p>
          <a:p>
            <a:pPr marL="182563" lvl="1" indent="0" fontAlgn="t">
              <a:spcBef>
                <a:spcPts val="1200"/>
              </a:spcBef>
              <a:buNone/>
            </a:pPr>
            <a:endParaRPr lang="hu-HU" altLang="hu-HU" sz="1050" dirty="0">
              <a:solidFill>
                <a:srgbClr val="002060"/>
              </a:solidFill>
            </a:endParaRPr>
          </a:p>
          <a:p>
            <a:pPr marL="182563" lvl="1" indent="0" fontAlgn="t">
              <a:spcBef>
                <a:spcPts val="1200"/>
              </a:spcBef>
              <a:buNone/>
            </a:pPr>
            <a:endParaRPr lang="hu-HU" altLang="hu-HU" sz="1400" dirty="0"/>
          </a:p>
          <a:p>
            <a:pPr marL="182563" lvl="1" indent="0" fontAlgn="t">
              <a:spcBef>
                <a:spcPts val="1200"/>
              </a:spcBef>
              <a:buNone/>
            </a:pPr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2800" b="1" dirty="0">
                <a:solidFill>
                  <a:srgbClr val="002060"/>
                </a:solidFill>
              </a:rPr>
              <a:t>Ergonómia a képernyős munkahelyeken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Kép 4">
            <a:extLst>
              <a:ext uri="{FF2B5EF4-FFF2-40B4-BE49-F238E27FC236}">
                <a16:creationId xmlns:a16="http://schemas.microsoft.com/office/drawing/2014/main" xmlns="" id="{1BCA2ACB-44A6-4A2A-843A-9113520AF5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658" y="4555814"/>
            <a:ext cx="1806762" cy="1806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7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9856" y="25749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199" y="1944064"/>
            <a:ext cx="8507289" cy="4581280"/>
          </a:xfrm>
        </p:spPr>
        <p:txBody>
          <a:bodyPr>
            <a:normAutofit/>
          </a:bodyPr>
          <a:lstStyle/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Túlzsúfolt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Kevés a tároló felület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Tükröződő felület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 err="1">
                <a:solidFill>
                  <a:srgbClr val="002060"/>
                </a:solidFill>
              </a:rPr>
              <a:t>Klimatizálás</a:t>
            </a:r>
            <a:r>
              <a:rPr lang="hu-HU" altLang="hu-HU" sz="2000" dirty="0">
                <a:solidFill>
                  <a:srgbClr val="002060"/>
                </a:solidFill>
              </a:rPr>
              <a:t> hiánya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Kellemetlen zajforrások (fax, nyomtató, stb.)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Nem megfelelő világítás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Csekély légnedvesség miatt elektrosztatikus</a:t>
            </a:r>
          </a:p>
          <a:p>
            <a:pPr marL="1079500" lvl="1" indent="0" fontAlgn="t">
              <a:spcBef>
                <a:spcPts val="0"/>
              </a:spcBef>
              <a:buNone/>
            </a:pPr>
            <a:r>
              <a:rPr lang="hu-HU" altLang="hu-HU" sz="2000" dirty="0">
                <a:solidFill>
                  <a:srgbClr val="002060"/>
                </a:solidFill>
              </a:rPr>
              <a:t>feltöltődés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Nem megfelelő szín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Hiányos ergonómiai viszonyok, pl. rossz bútor</a:t>
            </a:r>
          </a:p>
          <a:p>
            <a:pPr marL="0" lvl="1" indent="0" fontAlgn="t">
              <a:spcBef>
                <a:spcPts val="0"/>
              </a:spcBef>
              <a:buNone/>
            </a:pPr>
            <a:endParaRPr lang="hu-HU" altLang="hu-HU" sz="2000" dirty="0">
              <a:solidFill>
                <a:srgbClr val="002060"/>
              </a:solidFill>
            </a:endParaRPr>
          </a:p>
          <a:p>
            <a:pPr marL="182563" lvl="1" indent="0" fontAlgn="t">
              <a:spcBef>
                <a:spcPts val="0"/>
              </a:spcBef>
              <a:buNone/>
            </a:pPr>
            <a:endParaRPr lang="hu-HU" altLang="hu-HU" sz="1050" dirty="0">
              <a:solidFill>
                <a:srgbClr val="002060"/>
              </a:solidFill>
            </a:endParaRPr>
          </a:p>
          <a:p>
            <a:pPr marL="0" lvl="1" indent="0" fontAlgn="t">
              <a:spcBef>
                <a:spcPts val="1200"/>
              </a:spcBef>
              <a:buNone/>
            </a:pPr>
            <a:endParaRPr lang="hu-HU" altLang="hu-HU" sz="2000" dirty="0">
              <a:solidFill>
                <a:srgbClr val="002060"/>
              </a:solidFill>
            </a:endParaRPr>
          </a:p>
          <a:p>
            <a:pPr marL="182563" lvl="1" indent="0" fontAlgn="t">
              <a:spcBef>
                <a:spcPts val="1200"/>
              </a:spcBef>
              <a:buNone/>
            </a:pPr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altLang="hu-HU" sz="2800" b="1" dirty="0">
                <a:solidFill>
                  <a:srgbClr val="333399"/>
                </a:solidFill>
              </a:rPr>
              <a:t>Kockázati tényezők a képernyős munkahelyeke</a:t>
            </a:r>
            <a:r>
              <a:rPr lang="hu-HU" sz="2800" b="1" dirty="0">
                <a:solidFill>
                  <a:srgbClr val="002060"/>
                </a:solidFill>
              </a:rPr>
              <a:t>n</a:t>
            </a: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xmlns="" id="{E1D4CD63-F063-4D45-8CC5-29DA1EF36A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962344"/>
            <a:ext cx="2767817" cy="1726877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xmlns="" id="{86E6851C-F5CF-4C60-B914-F137B66A1B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913" y="4060883"/>
            <a:ext cx="2281775" cy="1711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275747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9856" y="257498"/>
            <a:ext cx="8229600" cy="706090"/>
          </a:xfrm>
        </p:spPr>
        <p:txBody>
          <a:bodyPr>
            <a:normAutofit/>
          </a:bodyPr>
          <a:lstStyle/>
          <a:p>
            <a:r>
              <a:rPr lang="hu-HU" sz="3200" b="1" dirty="0">
                <a:solidFill>
                  <a:schemeClr val="accent1">
                    <a:lumMod val="75000"/>
                  </a:schemeClr>
                </a:solidFill>
              </a:rPr>
              <a:t>MUNKAVÉDELEM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1850841"/>
            <a:ext cx="8507289" cy="4581280"/>
          </a:xfrm>
        </p:spPr>
        <p:txBody>
          <a:bodyPr>
            <a:normAutofit/>
          </a:bodyPr>
          <a:lstStyle/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Zsúfoltság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 err="1">
                <a:solidFill>
                  <a:srgbClr val="002060"/>
                </a:solidFill>
              </a:rPr>
              <a:t>Klimatizálás</a:t>
            </a:r>
            <a:r>
              <a:rPr lang="hu-HU" altLang="hu-HU" sz="2000" dirty="0">
                <a:solidFill>
                  <a:srgbClr val="002060"/>
                </a:solidFill>
              </a:rPr>
              <a:t> hiánya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Kellemetlen zajforrások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Gépek és berendezések okozta sérülések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Teheremelés és anyagmozgatás veszélyei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Nem megfelelő világítás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Hiányos ergonómiai viszonyok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Vegyszerek ártalmai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hu-HU" altLang="hu-HU" sz="2000" dirty="0">
                <a:solidFill>
                  <a:srgbClr val="002060"/>
                </a:solidFill>
              </a:rPr>
              <a:t>Időjárás viszontagságai</a:t>
            </a:r>
          </a:p>
          <a:p>
            <a:pPr marL="1079500" lvl="1" indent="-342900" fontAlgn="t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hu-HU" altLang="hu-HU" sz="2000" dirty="0">
              <a:solidFill>
                <a:srgbClr val="002060"/>
              </a:solidFill>
            </a:endParaRPr>
          </a:p>
          <a:p>
            <a:pPr marL="0" lvl="1" indent="0" fontAlgn="t">
              <a:spcBef>
                <a:spcPts val="0"/>
              </a:spcBef>
              <a:buNone/>
            </a:pPr>
            <a:endParaRPr lang="hu-HU" altLang="hu-HU" sz="2000" dirty="0">
              <a:solidFill>
                <a:srgbClr val="002060"/>
              </a:solidFill>
            </a:endParaRPr>
          </a:p>
          <a:p>
            <a:pPr marL="182563" lvl="1" indent="0" fontAlgn="t">
              <a:spcBef>
                <a:spcPts val="0"/>
              </a:spcBef>
              <a:buNone/>
            </a:pPr>
            <a:endParaRPr lang="hu-HU" altLang="hu-HU" sz="1050" dirty="0">
              <a:solidFill>
                <a:srgbClr val="002060"/>
              </a:solidFill>
            </a:endParaRPr>
          </a:p>
          <a:p>
            <a:pPr marL="0" lvl="1" indent="0" fontAlgn="t">
              <a:spcBef>
                <a:spcPts val="1200"/>
              </a:spcBef>
              <a:buNone/>
            </a:pPr>
            <a:endParaRPr lang="hu-HU" altLang="hu-HU" sz="2000" dirty="0">
              <a:solidFill>
                <a:srgbClr val="002060"/>
              </a:solidFill>
            </a:endParaRPr>
          </a:p>
          <a:p>
            <a:pPr marL="182563" lvl="1" indent="0" fontAlgn="t">
              <a:spcBef>
                <a:spcPts val="1200"/>
              </a:spcBef>
              <a:buNone/>
            </a:pPr>
            <a:endParaRPr lang="hu-HU" sz="2000" dirty="0"/>
          </a:p>
        </p:txBody>
      </p:sp>
      <p:sp>
        <p:nvSpPr>
          <p:cNvPr id="6" name="Tartalom helye 2"/>
          <p:cNvSpPr txBox="1">
            <a:spLocks/>
          </p:cNvSpPr>
          <p:nvPr/>
        </p:nvSpPr>
        <p:spPr>
          <a:xfrm>
            <a:off x="467544" y="1274777"/>
            <a:ext cx="8229600" cy="576064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altLang="hu-HU" sz="2800" b="1" dirty="0">
                <a:solidFill>
                  <a:srgbClr val="333399"/>
                </a:solidFill>
              </a:rPr>
              <a:t>Kockázati tényezők a műhelyben és egyéb fizikai munkaköröknél</a:t>
            </a:r>
            <a:endParaRPr lang="hu-HU" sz="2800" b="1" dirty="0">
              <a:solidFill>
                <a:srgbClr val="002060"/>
              </a:solidFill>
            </a:endParaRPr>
          </a:p>
        </p:txBody>
      </p:sp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2FA2C98D-6057-4CD9-ACF0-D0D2A2E0D6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740352" y="6394592"/>
            <a:ext cx="1224137" cy="37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Trinát Unitop univerzális festék a Trilaktól - műanyagra is">
            <a:extLst>
              <a:ext uri="{FF2B5EF4-FFF2-40B4-BE49-F238E27FC236}">
                <a16:creationId xmlns:a16="http://schemas.microsoft.com/office/drawing/2014/main" xmlns="" id="{45A87770-D3AB-4999-9198-FAD320FA37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53136"/>
            <a:ext cx="1583457" cy="1583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Elektromos kézi csiszolók | Brusky | RUPET">
            <a:extLst>
              <a:ext uri="{FF2B5EF4-FFF2-40B4-BE49-F238E27FC236}">
                <a16:creationId xmlns:a16="http://schemas.microsoft.com/office/drawing/2014/main" xmlns="" id="{977154EB-4A3B-4AAB-A153-540F4305C0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50841"/>
            <a:ext cx="2987824" cy="112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Fertőtlenítőszerek - Tisztítószerek - Háztartás - Termékek">
            <a:extLst>
              <a:ext uri="{FF2B5EF4-FFF2-40B4-BE49-F238E27FC236}">
                <a16:creationId xmlns:a16="http://schemas.microsoft.com/office/drawing/2014/main" xmlns="" id="{43BB95B4-EBF4-4D71-9AA7-87BCF4E61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071" y="2836133"/>
            <a:ext cx="1932073" cy="1932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812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" name="Picture 4" descr="C:\Users\Zoli\Desktop\Oktatási anyaghoz fotók\1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ím 1"/>
          <p:cNvSpPr txBox="1">
            <a:spLocks/>
          </p:cNvSpPr>
          <p:nvPr/>
        </p:nvSpPr>
        <p:spPr>
          <a:xfrm>
            <a:off x="660350" y="90872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TŰZVÉDELEM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448289" y="53012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2020</a:t>
            </a:r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471425" y="2226608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ucida Sans"/>
                <a:ea typeface="+mj-ea"/>
                <a:cs typeface="+mj-cs"/>
              </a:rPr>
              <a:t>ÉVES ISMÉTLŐDŐ OKTATÁS</a:t>
            </a:r>
          </a:p>
        </p:txBody>
      </p:sp>
    </p:spTree>
    <p:extLst>
      <p:ext uri="{BB962C8B-B14F-4D97-AF65-F5344CB8AC3E}">
        <p14:creationId xmlns:p14="http://schemas.microsoft.com/office/powerpoint/2010/main" val="205763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Zoli\Desktop\Oktatási anyaghoz fotók\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683" y="2924944"/>
            <a:ext cx="1643063" cy="1905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44644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48640" marR="0" lvl="8" indent="-4114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Tűzvédelmi törvény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(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1996. évi XXXI. törvény a tűz elleni védekezésről, a műszaki mentésről és a tűzoltóságról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)</a:t>
            </a:r>
            <a:endParaRPr kumimoji="0" lang="en-GB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Végrehajtási rendeletek  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Országos Tűzvédelmi Szabályzat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54/2014. (XII. 5.) BM rendelet az Országos Tűzvédelmi Szabályzatról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Műszaki megoldások, irányelvek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Tűzvédelmi Műszaki Irányelvek (</a:t>
            </a: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TvMI-k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)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Jelenleg 12 darab – pl. kiürítésről, hő- és füst elleni védelemről, stb.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548640" marR="0" lvl="0" indent="-41148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Helyi szintű szabályozások</a:t>
            </a:r>
          </a:p>
          <a:p>
            <a:pPr marL="536575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Tűzvédelmi Szabályzatok és Tűzriadó Tervek</a:t>
            </a: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40482" y="1380954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Jogszabályi háttér</a:t>
            </a:r>
          </a:p>
        </p:txBody>
      </p:sp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EC1590B4-1A68-4D37-946C-D3158BB33C66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61884226"/>
      </p:ext>
    </p:extLst>
  </p:cSld>
  <p:clrMapOvr>
    <a:masterClrMapping/>
  </p:clrMapOvr>
  <p:transition spd="slow">
    <p:pu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Zoli\Desktop\Oktatási anyaghoz fotók\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190108"/>
            <a:ext cx="1643063" cy="19050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467544" y="2233123"/>
            <a:ext cx="8111000" cy="44644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716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Tűzvédelmi törvény  (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1996. évi XXXI. törvény a tűz elleni védekezésről, a műszaki mentésről és a tűzoltóságról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 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 tűzesetek jelentési kötelezettsége;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Segítségnyújtás a tűzoltóságnak;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Új belépők oktatása, ismétlődő oktatások megtartása.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alt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Országos Tűzvédelmi Szabályzat  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54/2014. (XII. 5.) BM rendelet az Országos Tűzvédelmi Szabályzatról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Jelentős szigorítások az utóbbi évekhez képest, főként a tárolás és a kiürítés tekintetében. Jelentősen megnövekvő büntetési tételek: pl. évenkénti oktatás hiánya  100 000 Ft/fő büntetés a munkáltatónak.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Tűzvédelemmel kapcsolatos eszközök/felszerelések eltorlaszolása, megközelíthetőségének akadályozása 50 000 Ft/eszköz, vagy hely.</a:t>
            </a:r>
          </a:p>
          <a:p>
            <a:pPr marL="879475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Könnyítettek a tárolás szabályain – menekülési úton lehet tárolni, de 1.10 méternél nem lehet a menekülési út keskenyebb.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40482" y="1380954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Jogszabályi háttér</a:t>
            </a:r>
          </a:p>
        </p:txBody>
      </p:sp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D0C2E13C-D0A6-43BB-8BA0-07B91443976B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088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467544" y="2078503"/>
            <a:ext cx="8111000" cy="40147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rábízott feladatot a munkaköri leírásban és a Tűzvédelmi </a:t>
            </a: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Szabályzat-ban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foglaltak betartásával végezni;</a:t>
            </a: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munkahelyén rendet és tisztaságot tartani, megszüntetni minden olyan körülményt, amely tüzet okozhat;</a:t>
            </a: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alt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tűzjelzés, tűzoltás szabályait, a magatartási szabályokat köteles megismerni és azt a munkavégzés során megtartani;</a:t>
            </a: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tűzoltó felszerelések, berendezések használatát ismerni;</a:t>
            </a: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munka befejezésekor, távozása előtt a munkahelyét (iroda, raktár, stb.) tűzvédelmi szempontból ellenőrizni, a hiányosságokat, tűz keletkezési okokat megszüntetni.</a:t>
            </a: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09600" y="1400004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Munkavállalók feladata</a:t>
            </a:r>
          </a:p>
        </p:txBody>
      </p:sp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9AA03D18-9DE5-442C-B1EF-75310AAE012F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4837661"/>
      </p:ext>
    </p:extLst>
  </p:cSld>
  <p:clrMapOvr>
    <a:masterClrMapping/>
  </p:clrMapOvr>
  <p:transition spd="slow">
    <p:wheel spokes="1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467544" y="2209158"/>
            <a:ext cx="8111000" cy="192656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Aki tüzet, vagy annak közvetlen veszélyét észleli, illetve arról tudomást szerez, köteles azonnal jelezni a környezetének és a tűzoltóságnak.</a:t>
            </a:r>
          </a:p>
          <a:p>
            <a:pPr marL="180975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47688" marR="0" lvl="8" indent="-3667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 intelligens rendszerű hő és füstérzékelők automatikusan jelzik a tüzet, a nyomógombos jeladókkal pedig kézi tűzjelzés adható. Ezek a jelek egy ún. tűzjelző központba futnak be.</a:t>
            </a: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09600" y="1400004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Munkavállalók feladata</a:t>
            </a:r>
          </a:p>
        </p:txBody>
      </p:sp>
      <p:pic>
        <p:nvPicPr>
          <p:cNvPr id="7" name="Picture 2" descr="C:\Users\Zoli\Desktop\Oktatási anyaghoz fotók\4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04953"/>
            <a:ext cx="1736229" cy="197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Zoli\Desktop\Oktatási anyaghoz fotók\1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160" y="4304953"/>
            <a:ext cx="2520280" cy="1973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D:\Documents\Átalány\Nordfilm\Képek\IMG_20200206_1451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7928" y="4304954"/>
            <a:ext cx="2596480" cy="1967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1B9CD981-D322-47CE-ABB1-2C992C239793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81800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83568" y="1395710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 jelzése</a:t>
            </a:r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574984" y="2204864"/>
            <a:ext cx="8111000" cy="44644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3716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9600" y="2214686"/>
            <a:ext cx="8138864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A5AB81"/>
              </a:buClr>
              <a:buSzPct val="95000"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Tűz észlelése esetén a legfontosabb és legelső feladat a tűz jelzése (és nem az oltása).</a:t>
            </a:r>
          </a:p>
          <a:p>
            <a:pPr marL="273050" marR="0" lvl="0" indent="-2730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A5AB81"/>
              </a:buClr>
              <a:buSzPct val="95000"/>
              <a:buFont typeface="Wingdings 2" pitchFamily="18" charset="2"/>
              <a:buChar char="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447675" marR="0" lvl="1" indent="-2667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prstClr val="white"/>
              </a:buClr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Jelezni kell a környezetünknek;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447675" marR="0" lvl="1" indent="-2667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prstClr val="white"/>
              </a:buClr>
              <a:buSzPct val="85000"/>
              <a:buFont typeface="Wingdings" panose="05000000000000000000" pitchFamily="2" charset="2"/>
              <a:buChar char="Ø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Jelezni kell a tűzoltóságnak.</a:t>
            </a:r>
          </a:p>
          <a:p>
            <a:pPr marL="639763" marR="0" lvl="1" indent="-246063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4B6D2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639763" marR="0" lvl="1" indent="-246063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4B6D2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639763" marR="0" lvl="1" indent="-246063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4B6D2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639763" marR="0" lvl="1" indent="-246063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4B6D2"/>
              </a:buClr>
              <a:buSzPct val="85000"/>
              <a:buFont typeface="Wingdings 2" pitchFamily="18" charset="2"/>
              <a:buChar char="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94B6D2"/>
              </a:buClr>
              <a:buSzPct val="85000"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jelzést a lehető leggyorsabban meg kell tenni – ne bízzuk a jelzést az automata rendszerekre – időveszteség, meghibásodás, megbízhatóság.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1" name="Picture 11" descr="KÃ©ptalÃ¡lat a kÃ¶vetkezÅre: âtelefonâ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3724" y="2666979"/>
            <a:ext cx="2173652" cy="217365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C:\Users\Zoli\Desktop\Oktatási anyaghoz fotók\4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2987" y="3068960"/>
            <a:ext cx="2750331" cy="208577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057F05F6-5137-46ED-9E13-04272123E27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768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06452" y="364724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723192" y="1542545"/>
            <a:ext cx="800241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609600" y="2046601"/>
            <a:ext cx="80763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Elsődlegesen meg kell győződni a jelzés valódiságáról. Tűzoltóság hívószáma: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112 (Ált. segélyhívó).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Megyei katasztrófavédelmi diszpécserközpontokba fut be.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tűzoltóság felé jelenteni kell a fals jelzés esetén a lemondást is, de nem a 112-es telefonszámon, hanem egy vonalas számon. Minden megyében más-műs ez a szám. A központban a lemondást a portaszolgálat végzi. A lemondást 2 percen belül kell megtenni a vonatkozó jogszabály alapján. Ha ez nem történik meg, a kivonulás költségeit a tűzoltóság megfizetteti.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36575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7170" name="Picture 2" descr="C:\Users\Zoli\Desktop\Oktatási anyaghoz fotók\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11849"/>
            <a:ext cx="2493218" cy="166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Zoli\Desktop\Oktatási anyaghoz fotók\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1" y="5029411"/>
            <a:ext cx="3585877" cy="1658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3EF0EB78-D0DA-4F7C-B860-DC047D934021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2920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723192" y="1542545"/>
            <a:ext cx="8002416" cy="1008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j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594395" y="1988840"/>
            <a:ext cx="792851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 keletkezésétől számítva kb. 1 percig tudunk beavatkozni!!!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Tűz esetén ne felejtsük el értesíteni a tűzoltóságot a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112</a:t>
            </a: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-es telefonszámon (ha sikerült megfékezni a tüzet akkor is!) és elmondani: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 pontos helyét, címet,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mi ég,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 mit veszélyeztet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 milyen terjedelmű,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történt- e sérülés, emberélet van- e veszélyben,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ki jelezte a tüzet, honnan, melyik telefonszámról,</a:t>
            </a:r>
          </a:p>
          <a:p>
            <a:pPr marL="703262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jelzést vevő tűzoltó további kérdésekre adott egyértelmű válaszok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Érthető, tagolt beszéd. Sírás, hadarás, ill. egyéb, az információ érthetőségét nehezítő körülmény kiiktatása.</a:t>
            </a:r>
          </a:p>
          <a:p>
            <a:pPr marL="536575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3314" name="Picture 2" descr="C:\Users\Zoli\Desktop\Oktatási anyaghoz fotók\20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62" r="6498"/>
          <a:stretch/>
        </p:blipFill>
        <p:spPr bwMode="auto">
          <a:xfrm>
            <a:off x="6341400" y="2968307"/>
            <a:ext cx="197764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542F1B67-3DE5-4407-AC33-511E82F5FDD9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11206867"/>
      </p:ext>
    </p:extLst>
  </p:cSld>
  <p:clrMapOvr>
    <a:masterClrMapping/>
  </p:clrMapOvr>
  <p:transition spd="slow">
    <p:push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Zoli\Desktop\Oktatási anyaghoz fotók\1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7560" y="5268445"/>
            <a:ext cx="1034720" cy="146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20663" y="1688014"/>
            <a:ext cx="7028730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Munkavállalók feladata a kiürítés során</a:t>
            </a:r>
          </a:p>
        </p:txBody>
      </p:sp>
      <p:sp>
        <p:nvSpPr>
          <p:cNvPr id="3" name="Téglalap 2"/>
          <p:cNvSpPr/>
          <p:nvPr/>
        </p:nvSpPr>
        <p:spPr>
          <a:xfrm>
            <a:off x="899592" y="2420888"/>
            <a:ext cx="761477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Hangjelzésre a munka azonnali befejezése, a használt berendezések kikapcsolása.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Kiürítési útvonalak biztosítása teljes szélességben (pl. székek betolása az asztalok alá).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Ügyfelek tájékoztatása, nyugtatása, segítése.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Épület elhagyása a kijelölt menekülési útvonalon.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Menekülési kijáratok használata, irányfények követése.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Gyülekezés a kijelölt gyülekezési helyen.</a:t>
            </a:r>
          </a:p>
        </p:txBody>
      </p:sp>
      <p:pic>
        <p:nvPicPr>
          <p:cNvPr id="8196" name="Picture 4" descr="C:\Users\Zoli\Desktop\Oktatási anyaghoz fotók\5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5744875"/>
            <a:ext cx="1710905" cy="95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722B89EF-1FBE-4561-99A6-CC30794BE10C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  <p:pic>
        <p:nvPicPr>
          <p:cNvPr id="1026" name="Picture 2" descr="SYMPHONY ASZTAL">
            <a:extLst>
              <a:ext uri="{FF2B5EF4-FFF2-40B4-BE49-F238E27FC236}">
                <a16:creationId xmlns:a16="http://schemas.microsoft.com/office/drawing/2014/main" xmlns="" id="{04BD229D-B78C-457F-B2C0-0230F5FEA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7230" y="2886920"/>
            <a:ext cx="2916307" cy="291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9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20663" y="1688014"/>
            <a:ext cx="7028730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Tüzekkel kapcsolatos alapismeretek</a:t>
            </a:r>
          </a:p>
        </p:txBody>
      </p:sp>
      <p:sp>
        <p:nvSpPr>
          <p:cNvPr id="3" name="Téglalap 2"/>
          <p:cNvSpPr/>
          <p:nvPr/>
        </p:nvSpPr>
        <p:spPr>
          <a:xfrm>
            <a:off x="463724" y="2708920"/>
            <a:ext cx="76147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leggyakoribb halálok a füst, majd a hő.</a:t>
            </a:r>
            <a:b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</a:b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füst: </a:t>
            </a:r>
          </a:p>
          <a:p>
            <a:pPr marL="361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- látható része megnehezíti a tájékozódást, </a:t>
            </a:r>
          </a:p>
          <a:p>
            <a:pPr marL="361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- láthatatlan része veszélyes lehet. (CO)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 égésgázok forróak, így felfelé szállnak </a:t>
            </a:r>
          </a:p>
          <a:p>
            <a:pPr marL="36195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- maradjunk a padozat közelében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 a mennyezet alatt vastag, fekete füst gyűlt össze, gyorsan menekülj.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Bizonyos anyagok égésekor mérgező füst keletkezhet – néhány belégzéstől eszméletlen állapotba kerülhet az ember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/>
              </a:buClr>
              <a:buSzTx/>
              <a:buFont typeface="Wingdings" panose="05000000000000000000" pitchFamily="2" charset="2"/>
              <a:buChar char="v"/>
              <a:tabLst/>
              <a:defRPr/>
            </a:pPr>
            <a:endParaRPr kumimoji="0" 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1" name="Picture 7" descr="C:\Users\Zoli\Desktop\Oktatási anyaghoz fotók\1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060752"/>
            <a:ext cx="2486415" cy="1656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 descr="C:\Users\Zoli\Desktop\Oktatási anyaghoz fotók\20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094"/>
          <a:stretch/>
        </p:blipFill>
        <p:spPr bwMode="auto">
          <a:xfrm>
            <a:off x="5580112" y="3626271"/>
            <a:ext cx="2600615" cy="140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1F82AA96-705E-42BF-B50A-C684F9FC4383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757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855638" y="1385802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Tűzoltás tárgyi eszközei</a:t>
            </a:r>
          </a:p>
        </p:txBody>
      </p:sp>
      <p:pic>
        <p:nvPicPr>
          <p:cNvPr id="10242" name="Picture 2" descr="C:\Users\Zoli\Desktop\Oktatási anyaghoz fotók\4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70" b="8073"/>
          <a:stretch/>
        </p:blipFill>
        <p:spPr bwMode="auto">
          <a:xfrm>
            <a:off x="5665290" y="2335976"/>
            <a:ext cx="2677201" cy="310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Zoli\Desktop\Oktatási anyaghoz fotók\20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81" b="13426"/>
          <a:stretch/>
        </p:blipFill>
        <p:spPr bwMode="auto">
          <a:xfrm>
            <a:off x="823377" y="2341190"/>
            <a:ext cx="2759389" cy="3104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C:\Users\Zoli\Desktop\Oktatási anyaghoz fotók\21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6" r="12485"/>
          <a:stretch/>
        </p:blipFill>
        <p:spPr bwMode="auto">
          <a:xfrm>
            <a:off x="3461482" y="2337518"/>
            <a:ext cx="2450220" cy="310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E84E1ED7-D121-450C-AAAE-7790927B5F73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014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824037" y="1555665"/>
            <a:ext cx="5588570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Tűzoltó anyagok és készülékek típusai</a:t>
            </a:r>
          </a:p>
        </p:txBody>
      </p:sp>
      <p:pic>
        <p:nvPicPr>
          <p:cNvPr id="11268" name="Picture 4" descr="Melyik a helyes: poroltó vagy porral oltó? - Ingyen Weblapo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97844"/>
            <a:ext cx="3661171" cy="415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" name="Group 68"/>
          <p:cNvGraphicFramePr>
            <a:graphicFrameLocks/>
          </p:cNvGraphicFramePr>
          <p:nvPr/>
        </p:nvGraphicFramePr>
        <p:xfrm>
          <a:off x="323527" y="2496307"/>
          <a:ext cx="5401296" cy="2863819"/>
        </p:xfrm>
        <a:graphic>
          <a:graphicData uri="http://schemas.openxmlformats.org/drawingml/2006/table">
            <a:tbl>
              <a:tblPr/>
              <a:tblGrid>
                <a:gridCol w="22958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7636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7763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763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76362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7037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Víz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Hab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Por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Szén-dioxid</a:t>
                      </a:r>
                      <a:endParaRPr kumimoji="0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69357"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A. </a:t>
                      </a:r>
                      <a:r>
                        <a:rPr kumimoji="0" lang="hu-H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Gyúlékony szilárd anyagok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0000" marR="90000" marT="46821" marB="468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9357">
                <a:tc>
                  <a:txBody>
                    <a:bodyPr/>
                    <a:lstStyle/>
                    <a:p>
                      <a:pPr marL="266700" marR="0" lvl="0" indent="-2667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B. </a:t>
                      </a:r>
                      <a:r>
                        <a:rPr kumimoji="0" lang="hu-H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Gyúlékony folyadékok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0000" marR="90000" marT="46821" marB="468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7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C. </a:t>
                      </a:r>
                      <a:r>
                        <a:rPr kumimoji="0" lang="hu-H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Gyúlékony gázok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0000" marR="90000" marT="46821" marB="468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  <a:sym typeface="Wingdings" pitchFamily="2" charset="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54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D. </a:t>
                      </a:r>
                      <a:r>
                        <a:rPr kumimoji="0" lang="hu-H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Fémek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0000" marR="90000" marT="46821" marB="468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  <a:sym typeface="Wingdings" pitchFamily="2" charset="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  <a:sym typeface="Wingdings" pitchFamily="2" charset="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Speciális por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  <a:sym typeface="Wingdings" pitchFamily="2" charset="2"/>
                      </a:endParaRP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7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u-H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Elektromosság</a:t>
                      </a:r>
                      <a:endParaRPr kumimoji="0" lang="en-GB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0000" marR="90000" marT="46821" marB="4682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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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  <a:sym typeface="Wingdings" pitchFamily="2" charset="2"/>
                        </a:rPr>
                        <a:t></a:t>
                      </a:r>
                    </a:p>
                  </a:txBody>
                  <a:tcPr marL="0" marR="0" marT="0" marB="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2" name="Rectangle 63"/>
          <p:cNvSpPr>
            <a:spLocks noChangeArrowheads="1"/>
          </p:cNvSpPr>
          <p:nvPr/>
        </p:nvSpPr>
        <p:spPr bwMode="auto">
          <a:xfrm>
            <a:off x="908050" y="5589240"/>
            <a:ext cx="381635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ü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Legjobb oltóanyag</a:t>
            </a:r>
            <a:r>
              <a:rPr kumimoji="0" lang="en-GB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þ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Még megfelelő oltóanyag</a:t>
            </a:r>
            <a:r>
              <a:rPr kumimoji="0" lang="en-GB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  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Wingdings" pitchFamily="2" charset="2"/>
              </a:rPr>
              <a:t>NE HASZNÁLJA</a:t>
            </a:r>
            <a:endParaRPr kumimoji="0" lang="en-GB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  <a:sym typeface="Wingdings" pitchFamily="2" charset="2"/>
            </a:endParaRPr>
          </a:p>
        </p:txBody>
      </p:sp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B2F50B0C-1C9D-43D6-A60E-FEF3F2BB491E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88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8" descr="Kapcsolódó ké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678" y="2174393"/>
            <a:ext cx="2162306" cy="2162306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KapcsolÃ³dÃ³ kÃ©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059" y="4231630"/>
            <a:ext cx="2939550" cy="2088957"/>
          </a:xfrm>
          <a:prstGeom prst="rect">
            <a:avLst/>
          </a:prstGeom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57053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855638" y="1385802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Tűzoltás</a:t>
            </a: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63700" y="2348880"/>
            <a:ext cx="6722888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125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Villamos berendezésekben, vagy azok közelében keletkezett tűz esetén az oltás megkezdése előtt áramtalanítani kell.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Elektromos berendezéseket vízzel oltani tilos!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Teakonyhában égő zsiradék oltásához használjuk a tűzoltó takarót.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tűzet szabad téren szélirányból kell oltani!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Ügyelni kell a visszagyulladásra.</a:t>
            </a:r>
          </a:p>
        </p:txBody>
      </p:sp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56517C73-9C01-4609-8F5C-64CF677A3147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0540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855638" y="1385802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Tűzoltó készülék használata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114295"/>
            <a:ext cx="3129746" cy="410074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9461" name="Picture 5" descr="C:\Users\Zoli\Desktop\Oktatási anyaghoz fotók\16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741362"/>
            <a:ext cx="4114800" cy="273203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7F049C47-C6C1-49A3-8F0E-E1EE686F9D70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878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Zoli\Desktop\Oktatási anyaghoz fotók\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1999" y="2865816"/>
            <a:ext cx="4426179" cy="294851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C:\Users\Zoli\Desktop\Oktatási anyaghoz fotók\5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930972"/>
            <a:ext cx="4858061" cy="302850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855638" y="1385802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Tűzoltó tömlők használata</a:t>
            </a:r>
          </a:p>
        </p:txBody>
      </p:sp>
      <p:sp>
        <p:nvSpPr>
          <p:cNvPr id="2" name="Téglalap 1"/>
          <p:cNvSpPr/>
          <p:nvPr/>
        </p:nvSpPr>
        <p:spPr>
          <a:xfrm>
            <a:off x="701974" y="2348880"/>
            <a:ext cx="746077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tűzoltó tömlők használata veszélyt rejt magában azokra nézve, akiknek nincs benne rutinjuk. Ha a tűz akkora kiterjedésű, hogy kézi tűzoltó készülékekkel nem fékezhető meg, inkább a kiürítésre kell koncentrálni. A tűzcsapok használatát bízzuk a szakemberekre.</a:t>
            </a:r>
          </a:p>
        </p:txBody>
      </p:sp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C86B07F8-3D85-46D7-8B28-03882EF848BE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84541004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547938" y="1395710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Használatra vonatkozó szabályok</a:t>
            </a: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395288" y="2171353"/>
            <a:ext cx="4104704" cy="4570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 építményt csak a használatbavételi (üzemeltetési, működési) engedélyben megállapított rendelkezésnek megfelelően szabad használni.</a:t>
            </a: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munkahelyeken a tevékenység befejezése után ellenőrizni kell a tűzvédelmi használati szabályok megtartását és a szabálytalanságokat meg kell szűntetni!</a:t>
            </a: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Az épületek helyiségeiben és az egyetem területén tilos a dohányzás! Dohányozni kizárólag az egyetem területén kívül szabad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6385" name="Picture 1" descr="C:\Users\Zoli\Desktop\Oktatási anyaghoz fotók\20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1" r="14359"/>
          <a:stretch/>
        </p:blipFill>
        <p:spPr bwMode="auto">
          <a:xfrm>
            <a:off x="5118437" y="4076838"/>
            <a:ext cx="2517303" cy="273677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Kapcsolódó ké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270341" y="2041824"/>
            <a:ext cx="4442689" cy="222504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F9714BC8-B245-40D0-B6F0-D74535EF14B6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54851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547938" y="1395710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Használatra vonatkozó szabályok</a:t>
            </a:r>
          </a:p>
        </p:txBody>
      </p:sp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395288" y="2171353"/>
            <a:ext cx="4104704" cy="3804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Elektromos berendezéseket a helyiség elhagyása előtt kapcsoljuk ki.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Papírból lehetőség szerint csak a napi használati mennyiséget tároljuk az irodában;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Az étkezőkben, teakonyhákban a hőt kibocsátó berendezések használata (szendvics sütő, kávéfőző,  elektromos főzőlap, stb.) során figyeljünk oda, hogy ne legyen éghető anyag a forró felület közelében 1 méteren belül;</a:t>
            </a:r>
          </a:p>
        </p:txBody>
      </p:sp>
      <p:pic>
        <p:nvPicPr>
          <p:cNvPr id="35842" name="Picture 2" descr="C:\Users\Zoli\Desktop\Oktatási anyaghoz fotók\2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3" y="3054380"/>
            <a:ext cx="3404743" cy="2450484"/>
          </a:xfrm>
          <a:prstGeom prst="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9A03A777-0320-4B2D-AC0E-11BDEFAB1468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550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62984" y="184482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467544" y="1844824"/>
            <a:ext cx="7952853" cy="250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7675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Villamos berendezést és kapcsolóját, tűzoltó készüléket és eszközöket, ajtót, valamint az azokhoz vezető közlekedési utakat eltorlaszolni, leszűkíteni még ideiglenes jelleggel sem szabad</a:t>
            </a: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  <a:p>
            <a:pPr marL="447675" marR="0" lvl="5" indent="-266700" algn="ju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Menekülési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közlekedési útvonalat, kijáratokat leszűkíteni, eltorlaszolni nem szabad. Anyagtárolás ezeken az útvonalakon is végezhető, de 1.10 cm menekülési szélességnek mindig maradnia kell! </a:t>
            </a: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hu-HU" altLang="hu-H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9" name="Picture 16" descr="D:\Documents\Átalány\Nordfilm\Képek\IMG_20200206_1459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84" y="4041529"/>
            <a:ext cx="1766217" cy="235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 descr="C:\Users\Zoli\Desktop\Oktatási anyaghoz fotók\6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481" b="7098"/>
          <a:stretch>
            <a:fillRect/>
          </a:stretch>
        </p:blipFill>
        <p:spPr bwMode="auto">
          <a:xfrm>
            <a:off x="5744343" y="3949711"/>
            <a:ext cx="2917040" cy="2270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3" descr="KapcsolÃ³dÃ³ kÃ©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888" y="4142968"/>
            <a:ext cx="2827263" cy="1884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Balra-jobbra nyíl 13"/>
          <p:cNvSpPr/>
          <p:nvPr/>
        </p:nvSpPr>
        <p:spPr>
          <a:xfrm rot="21209993">
            <a:off x="2952033" y="5448337"/>
            <a:ext cx="1368152" cy="503238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ok Antiqua"/>
                <a:ea typeface="+mn-ea"/>
                <a:cs typeface="+mn-cs"/>
              </a:rPr>
              <a:t>1,10 m</a:t>
            </a:r>
          </a:p>
        </p:txBody>
      </p:sp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716C28AA-EFD7-408C-AFB6-CBB4CD516BD8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092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1" descr="Kapcsolódó ké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7492" y="4200958"/>
            <a:ext cx="1679668" cy="248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549485" y="1385802"/>
            <a:ext cx="5211688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Raktárak tűzvédelmi szabályai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71600" y="2118512"/>
            <a:ext cx="7867600" cy="2400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helyiséget csak a rendeltetésének megfelelően szabad használni.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helyiségben éghető folyadékot tartalmazó, illetve ilyen folyadékot tartalmazott, üres, de ki nem mosott edényt tárolni nem szabad. Tűzveszélyes folyadék (festék, hígító, stb.) csak a festékraktárban tárolható. Más raktárakban tűzveszélyes anyag (pl. felhajtógázas spray-k) fém szekrényben tárolhatók kis mennyiségben, a többi anyagtól elkülönítve!</a:t>
            </a:r>
          </a:p>
        </p:txBody>
      </p:sp>
      <p:pic>
        <p:nvPicPr>
          <p:cNvPr id="12" name="Picture 8" descr="C:\Users\Zoli\Desktop\Oktatási anyaghoz fotók\1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391" y="4579702"/>
            <a:ext cx="2809875" cy="210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9CE10DF5-7FB4-4717-8BA3-FC95846A2E35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767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71600" y="2118512"/>
            <a:ext cx="78676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helyiségben éghető és égést tápláló gázokat tárolni nem szabad.</a:t>
            </a:r>
          </a:p>
          <a:p>
            <a:pPr marL="266700" marR="0" lvl="0" indent="-266700" algn="just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helyiségben (rendeltetésszerűen nyílt lánggal, izzással, szikrázással járó) gépet, berendezést üzemeltetni, illetőleg állandó jellegű tűzveszélyes tevékenységet végezni nem szabad.</a:t>
            </a:r>
          </a:p>
        </p:txBody>
      </p:sp>
      <p:pic>
        <p:nvPicPr>
          <p:cNvPr id="9" name="Picture 2" descr="C:\Users\Zoli\Desktop\Oktatási anyaghoz fotók\2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517" y="3931598"/>
            <a:ext cx="3742972" cy="210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5" descr="Képtalálat a következőre: „raktár hegeszt”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6730" y="3931599"/>
            <a:ext cx="3157243" cy="21054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F62D62F6-9844-4DA9-9FF8-E7E0001B9442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9214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Users\Zoli\Desktop\Oktatási anyaghoz fotók\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60487"/>
            <a:ext cx="3088287" cy="2313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18384" y="1844824"/>
            <a:ext cx="7867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6700" marR="0" lvl="0" indent="-26670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 raktárakban a tárolási előírásokat  folyamatosan be kell tartani (pl. rendezett tárolás, födémtől és világító testtől való kellő távolság, menekülési útvonal szabadon hagyása, stb.).</a:t>
            </a:r>
          </a:p>
        </p:txBody>
      </p:sp>
      <p:pic>
        <p:nvPicPr>
          <p:cNvPr id="23554" name="Picture 2" descr="C:\Users\Zoli\Desktop\Oktatási anyaghoz fotók\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68960"/>
            <a:ext cx="3071319" cy="230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415990"/>
            <a:ext cx="2749123" cy="2058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224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609600" y="1800287"/>
            <a:ext cx="7830346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Leggyakoribb tűzkeletkezési okok irodai tevékenységnél</a:t>
            </a:r>
          </a:p>
        </p:txBody>
      </p:sp>
      <p:sp>
        <p:nvSpPr>
          <p:cNvPr id="2" name="Téglalap 1"/>
          <p:cNvSpPr/>
          <p:nvPr/>
        </p:nvSpPr>
        <p:spPr>
          <a:xfrm>
            <a:off x="1115616" y="2653099"/>
            <a:ext cx="63904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Sérült kábelű elektromos berendezés használata.</a:t>
            </a:r>
          </a:p>
        </p:txBody>
      </p:sp>
      <p:pic>
        <p:nvPicPr>
          <p:cNvPr id="22530" name="Picture 2" descr="C:\Users\Zoli\Desktop\Oktatási anyaghoz fotók\2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500" y="3243884"/>
            <a:ext cx="3665900" cy="184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Zoli\Desktop\Oktatási anyaghoz fotók\20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69950"/>
            <a:ext cx="2769532" cy="1848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dushkov - Holistic Design and Innovation">
            <a:extLst>
              <a:ext uri="{FF2B5EF4-FFF2-40B4-BE49-F238E27FC236}">
                <a16:creationId xmlns:a16="http://schemas.microsoft.com/office/drawing/2014/main" xmlns="" id="{BE5E917D-EB83-41B3-AF72-2B2DA7E78FEC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067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93434" y="1576687"/>
            <a:ext cx="37939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Elektromos elosztók túlterhelése, pl. hosszabbító toldása hosszabbítóval, „T”</a:t>
            </a: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-elosztó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túlterhelése nagy áramfelvételű eszközökkel.</a:t>
            </a:r>
          </a:p>
        </p:txBody>
      </p:sp>
      <p:pic>
        <p:nvPicPr>
          <p:cNvPr id="24579" name="Picture 3" descr="C:\Users\Zoli\Desktop\Oktatási anyaghoz fotók\2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190" y="1792205"/>
            <a:ext cx="2729595" cy="1833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églalap 2"/>
          <p:cNvSpPr/>
          <p:nvPr/>
        </p:nvSpPr>
        <p:spPr>
          <a:xfrm>
            <a:off x="4630484" y="4845059"/>
            <a:ext cx="38524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Lengődugalj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megoldású elektromos kábelhosszabbítás – a terhet </a:t>
            </a: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vmelyik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elektromos kábel viseli, ami előbb utóbb megsérül. Zárlati áram – tűz.</a:t>
            </a:r>
          </a:p>
        </p:txBody>
      </p:sp>
      <p:pic>
        <p:nvPicPr>
          <p:cNvPr id="24580" name="Picture 4" descr="C:\Users\Zoli\Desktop\Oktatási anyaghoz fotók\1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378" y="2092591"/>
            <a:ext cx="1860205" cy="247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81250"/>
            <a:ext cx="2365697" cy="1773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229200"/>
            <a:ext cx="2018804" cy="143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1E7A3B81-23FB-4601-94CF-D26CEE42B9C6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482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C:\Users\Zoli\Desktop\Oktatási anyaghoz fotók\2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73" y="3524541"/>
            <a:ext cx="3343269" cy="251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93434" y="1576687"/>
            <a:ext cx="3793944" cy="1310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Mobiltelefon töltők elektromos hálózatban hagyása.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Laptopok töltőn való hagyása.</a:t>
            </a:r>
          </a:p>
        </p:txBody>
      </p:sp>
      <p:sp>
        <p:nvSpPr>
          <p:cNvPr id="3" name="Téglalap 2"/>
          <p:cNvSpPr/>
          <p:nvPr/>
        </p:nvSpPr>
        <p:spPr>
          <a:xfrm>
            <a:off x="4141112" y="5199002"/>
            <a:ext cx="38524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Elektromos eszközök egyes részeinek porral való túltelítettsége</a:t>
            </a:r>
          </a:p>
        </p:txBody>
      </p:sp>
      <p:pic>
        <p:nvPicPr>
          <p:cNvPr id="25603" name="Picture 3" descr="C:\Users\Zoli\Desktop\Oktatási anyaghoz fotók\2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173" y="1916832"/>
            <a:ext cx="2045530" cy="217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2" name="Picture 2" descr="C:\Users\Zoli\Desktop\Oktatási anyaghoz fotók\20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57"/>
          <a:stretch/>
        </p:blipFill>
        <p:spPr bwMode="auto">
          <a:xfrm>
            <a:off x="5779691" y="2869964"/>
            <a:ext cx="2906293" cy="191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556BF40D-2767-42EC-9877-675A0DC6634A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17387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574984" y="220486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Téglalap 1"/>
          <p:cNvSpPr/>
          <p:nvPr/>
        </p:nvSpPr>
        <p:spPr>
          <a:xfrm>
            <a:off x="293434" y="1576687"/>
            <a:ext cx="37939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Hőközlő</a:t>
            </a: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berendezésre, vagy annak közvetlen közelébe rakott éghető anyag, pl. papír a fűtőtesten, papír az asztali lámpa közvetlen közelében.</a:t>
            </a:r>
          </a:p>
        </p:txBody>
      </p:sp>
      <p:sp>
        <p:nvSpPr>
          <p:cNvPr id="3" name="Téglalap 2"/>
          <p:cNvSpPr/>
          <p:nvPr/>
        </p:nvSpPr>
        <p:spPr>
          <a:xfrm>
            <a:off x="4141112" y="4629616"/>
            <a:ext cx="38524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Nagy elektromos energia felvételű eszközök használata, pl. vízforraló, elektromos főzőlap, kenyérpirító, egyes kávéfőzők.</a:t>
            </a:r>
          </a:p>
        </p:txBody>
      </p:sp>
      <p:pic>
        <p:nvPicPr>
          <p:cNvPr id="34818" name="Picture 2" descr="C:\Users\Zoli\Desktop\Oktatási anyaghoz fotók\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299" y="2077662"/>
            <a:ext cx="3212053" cy="2260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 descr="C:\Users\Zoli\Desktop\Oktatási anyaghoz fotók\22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20371"/>
            <a:ext cx="2332683" cy="233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edushkov - Holistic Design and Innovation">
            <a:extLst>
              <a:ext uri="{FF2B5EF4-FFF2-40B4-BE49-F238E27FC236}">
                <a16:creationId xmlns:a16="http://schemas.microsoft.com/office/drawing/2014/main" xmlns="" id="{A9F3CFE2-28D5-4A33-82F3-521F88C591F2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4559992"/>
      </p:ext>
    </p:extLst>
  </p:cSld>
  <p:clrMapOvr>
    <a:masterClrMapping/>
  </p:clrMapOvr>
  <p:transition spd="slow">
    <p:pull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46229"/>
            <a:ext cx="1838524" cy="164636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ím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TŰZVÉDELEM</a:t>
            </a:r>
          </a:p>
        </p:txBody>
      </p:sp>
      <p:sp>
        <p:nvSpPr>
          <p:cNvPr id="15" name="Cím 1"/>
          <p:cNvSpPr txBox="1">
            <a:spLocks/>
          </p:cNvSpPr>
          <p:nvPr/>
        </p:nvSpPr>
        <p:spPr>
          <a:xfrm>
            <a:off x="176198" y="2227484"/>
            <a:ext cx="8111000" cy="32403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8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Tx/>
              <a:buFontTx/>
              <a:buNone/>
              <a:tabLst/>
              <a:defRPr/>
            </a:pPr>
            <a:endParaRPr kumimoji="0" lang="hu-HU" altLang="hu-H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574984" y="1594688"/>
            <a:ext cx="7451933" cy="80915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Dohányzás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63362" y="2403842"/>
            <a:ext cx="7869077" cy="191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lIns="90000" tIns="46800" rIns="90000" bIns="46800">
            <a:spAutoFit/>
          </a:bodyPr>
          <a:lstStyle>
            <a:lvl1pPr marL="265113" indent="-265113" eaLnBrk="0" hangingPunct="0">
              <a:spcBef>
                <a:spcPct val="20000"/>
              </a:spcBef>
              <a:buChar char="•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65113" marR="0" lvl="0" indent="-265113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 typeface="Times New Roman" pitchFamily="18" charset="0"/>
              <a:buChar char="•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1999. évi XLII. törvény a nemdohányzók védelméről és a dohánytermékek fogyasztásának, forgalmazásának egyes szabályairól</a:t>
            </a:r>
          </a:p>
          <a:p>
            <a:pPr marL="265113" marR="0" lvl="0" indent="-265113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 typeface="Times New Roman" pitchFamily="18" charset="0"/>
              <a:buChar char="•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Dohányzás	-	Csak a kijelölt dohányzó helyeken</a:t>
            </a:r>
          </a:p>
          <a:p>
            <a:pPr marL="265113" marR="0" lvl="0" indent="-265113" algn="l" defTabSz="914400" rtl="0" eaLnBrk="1" fontAlgn="auto" latinLnBrk="0" hangingPunct="1">
              <a:lnSpc>
                <a:spcPct val="100000"/>
              </a:lnSpc>
              <a:spcBef>
                <a:spcPts val="2250"/>
              </a:spcBef>
              <a:spcAft>
                <a:spcPts val="0"/>
              </a:spcAft>
              <a:buClrTx/>
              <a:buSzTx/>
              <a:buFont typeface="Times New Roman" pitchFamily="18" charset="0"/>
              <a:buChar char="•"/>
              <a:tabLst>
                <a:tab pos="266700" algn="l"/>
                <a:tab pos="1181100" algn="l"/>
                <a:tab pos="2095500" algn="l"/>
                <a:tab pos="3009900" algn="l"/>
                <a:tab pos="3924300" algn="l"/>
                <a:tab pos="4838700" algn="l"/>
                <a:tab pos="5753100" algn="l"/>
                <a:tab pos="6667500" algn="l"/>
                <a:tab pos="7581900" algn="l"/>
                <a:tab pos="8496300" algn="l"/>
                <a:tab pos="9410700" algn="l"/>
                <a:tab pos="10325100" algn="l"/>
              </a:tabLst>
              <a:defRPr/>
            </a:pPr>
            <a:r>
              <a:rPr kumimoji="0" lang="hu-HU" alt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Tilos a dohányzás	-	minden egyéb területen</a:t>
            </a:r>
          </a:p>
        </p:txBody>
      </p:sp>
      <p:pic>
        <p:nvPicPr>
          <p:cNvPr id="33794" name="Picture 2" descr="https://encrypted-tbn0.gstatic.com/images?q=tbn%3AANd9GcSnF_UjmlFDFv0z8Hal08kxKGuGjG3C6IRmMZQ_peetpJjqwef0r98dKfn5ep4&amp;usqp=C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443906"/>
            <a:ext cx="1447800" cy="20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Vásárlás: Saját gyártás Tilos a dohányzás matrica - 17x25cm ...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9" t="3215" r="4150"/>
          <a:stretch/>
        </p:blipFill>
        <p:spPr bwMode="auto">
          <a:xfrm>
            <a:off x="4757251" y="4473785"/>
            <a:ext cx="1449915" cy="207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Dedushkov - Holistic Design and Innovation">
            <a:extLst>
              <a:ext uri="{FF2B5EF4-FFF2-40B4-BE49-F238E27FC236}">
                <a16:creationId xmlns:a16="http://schemas.microsoft.com/office/drawing/2014/main" xmlns="" id="{F7824E2D-70AA-439D-9323-4C32D6DBBD20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46" t="36219" r="21946" b="40708"/>
          <a:stretch/>
        </p:blipFill>
        <p:spPr bwMode="auto">
          <a:xfrm>
            <a:off x="7605384" y="6239553"/>
            <a:ext cx="1368425" cy="4390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27588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C12BA603-1B66-4759-8949-F135EE44C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188" y="1341438"/>
            <a:ext cx="7772400" cy="1871662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4000" b="1" dirty="0">
                <a:solidFill>
                  <a:srgbClr val="FF0000"/>
                </a:solidFill>
              </a:rPr>
              <a:t>MUNKKAHELYI SZABÁLYOK KORONAVÍRUS JÁRVÁNY </a:t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4000" b="1" dirty="0">
                <a:solidFill>
                  <a:srgbClr val="FF0000"/>
                </a:solidFill>
              </a:rPr>
              <a:t>(COVID-19) IDEJE ALATT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27651" name="Picture 2" descr="Képtalálatok a következőre: koronavírus">
            <a:extLst>
              <a:ext uri="{FF2B5EF4-FFF2-40B4-BE49-F238E27FC236}">
                <a16:creationId xmlns:a16="http://schemas.microsoft.com/office/drawing/2014/main" xmlns="" id="{3E3BF701-FEF1-4AAB-ACA6-ED821F616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789363"/>
            <a:ext cx="4876800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D0848A53-C0D8-4E99-B020-4A40CD4D3A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tx2">
                    <a:lumMod val="75000"/>
                  </a:schemeClr>
                </a:solidFill>
              </a:rPr>
              <a:t>MUNKAVÁLLALÓK ÁLTAL BETARTANDÓ SZABÁLYOK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xmlns="" id="{6A3BACB3-893A-4AD5-9797-A7FD01895D97}"/>
              </a:ext>
            </a:extLst>
          </p:cNvPr>
          <p:cNvSpPr txBox="1">
            <a:spLocks/>
          </p:cNvSpPr>
          <p:nvPr/>
        </p:nvSpPr>
        <p:spPr>
          <a:xfrm>
            <a:off x="701675" y="1268413"/>
            <a:ext cx="7772400" cy="2952750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A munkahelyre csak abban az esetben menjen be, ha nem tapasztalja magán a koronavírus tüneteit. Ha a koronavírus okozta megbetegedés tüneteit tapasztalja – hirtelen megjelenő láz, száraz köhögés, légszomj, fájdalom, orrdugulás, orrfolyás, torokfájdalom, hasmenés – és találkozott olyasvalakivel, akitől elkaphatta a fertőzést, minél hamarabb kérjen telefonos segítséget! A háziorvos, az ügyeletes orvos, mentőszolgálat vagy a következő zöld számokat hívja: 0680/277-455, 0680/277-456. A szakemberek feltett kérdései megerősíthetik vagy kizárhatják a fertőzés gyanúját</a:t>
            </a:r>
            <a:r>
              <a:rPr kumimoji="0" lang="hu-HU" sz="8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.</a:t>
            </a: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29700" name="Picture 2" descr="Képtalálatok a következőre: koronavírus">
            <a:extLst>
              <a:ext uri="{FF2B5EF4-FFF2-40B4-BE49-F238E27FC236}">
                <a16:creationId xmlns:a16="http://schemas.microsoft.com/office/drawing/2014/main" xmlns="" id="{17A393A4-BD48-4E67-907F-95F8DB3CF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E5FFDA39-2B04-43AD-999F-F780D5FA93D1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pic>
        <p:nvPicPr>
          <p:cNvPr id="3075" name="Picture 3" descr="C:\Users\Nyitrai Zoltán\Desktop\15-0.png">
            <a:extLst>
              <a:ext uri="{FF2B5EF4-FFF2-40B4-BE49-F238E27FC236}">
                <a16:creationId xmlns:a16="http://schemas.microsoft.com/office/drawing/2014/main" xmlns="" id="{D3100AFB-6AB1-48FB-8743-7DFE5B6F24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05063"/>
            <a:ext cx="2592288" cy="17274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Képtalálatok a következőre: lázas">
            <a:extLst>
              <a:ext uri="{FF2B5EF4-FFF2-40B4-BE49-F238E27FC236}">
                <a16:creationId xmlns:a16="http://schemas.microsoft.com/office/drawing/2014/main" xmlns="" id="{3C36B537-03FF-412A-9961-5B6D83374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179" y="3789040"/>
            <a:ext cx="2895882" cy="16317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Képtalálatok a következőre: lázas">
            <a:extLst>
              <a:ext uri="{FF2B5EF4-FFF2-40B4-BE49-F238E27FC236}">
                <a16:creationId xmlns:a16="http://schemas.microsoft.com/office/drawing/2014/main" xmlns="" id="{55DEFF80-FFCA-4A44-BDE8-E411432B2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434" y="4712934"/>
            <a:ext cx="3098496" cy="17213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2F5BE460-356B-4661-B6E5-220AFEA88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tx2">
                    <a:lumMod val="75000"/>
                  </a:schemeClr>
                </a:solidFill>
              </a:rPr>
              <a:t>MUNKAVÁLLALÓK ÁLTAL BETARTANDÓ SZABÁLYOK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31747" name="Picture 2" descr="Képtalálatok a következőre: koronavírus">
            <a:extLst>
              <a:ext uri="{FF2B5EF4-FFF2-40B4-BE49-F238E27FC236}">
                <a16:creationId xmlns:a16="http://schemas.microsoft.com/office/drawing/2014/main" xmlns="" id="{912B939C-3212-49BF-89EA-6EC3FA787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1157E4C3-0E3A-4DDE-A3D3-0241DE605BF1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1749" name="AutoShape 2" descr="Képtalálatok a következőre: lázas">
            <a:extLst>
              <a:ext uri="{FF2B5EF4-FFF2-40B4-BE49-F238E27FC236}">
                <a16:creationId xmlns:a16="http://schemas.microsoft.com/office/drawing/2014/main" xmlns="" id="{FE5E5BF7-5E21-4F87-93CC-23779522D0B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1750" name="Téglalap 2">
            <a:extLst>
              <a:ext uri="{FF2B5EF4-FFF2-40B4-BE49-F238E27FC236}">
                <a16:creationId xmlns:a16="http://schemas.microsoft.com/office/drawing/2014/main" xmlns="" id="{A4D0B956-4FF1-4CE0-B360-268AD3F060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700213"/>
            <a:ext cx="33829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Munkatársakkal a fizikai kontaktust (kézfogás, ölelés, puszi) kerülni kell.</a:t>
            </a:r>
          </a:p>
        </p:txBody>
      </p:sp>
      <p:sp>
        <p:nvSpPr>
          <p:cNvPr id="31751" name="Téglalap 6">
            <a:extLst>
              <a:ext uri="{FF2B5EF4-FFF2-40B4-BE49-F238E27FC236}">
                <a16:creationId xmlns:a16="http://schemas.microsoft.com/office/drawing/2014/main" xmlns="" id="{2F69BA8B-CCCD-4DDB-BCC9-77FF176BAD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5763" y="4868863"/>
            <a:ext cx="54625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kollégákhoz lehetőség szerint ne menjen túl közel, kb. 1 méteres távolságot tartsunk amennyiben ezt a munkavégzés megengedi.</a:t>
            </a:r>
          </a:p>
        </p:txBody>
      </p:sp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4AD13016-DA8C-4921-8ED6-70B047AE56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384300"/>
            <a:ext cx="2719388" cy="18113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>
            <a:extLst>
              <a:ext uri="{FF2B5EF4-FFF2-40B4-BE49-F238E27FC236}">
                <a16:creationId xmlns:a16="http://schemas.microsoft.com/office/drawing/2014/main" xmlns="" id="{94AF35CF-D8D8-4541-A5FF-F68837436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3575" y="2492375"/>
            <a:ext cx="2473325" cy="1736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8" descr="Képtalálatok a következőre: munkahely ölelés">
            <a:extLst>
              <a:ext uri="{FF2B5EF4-FFF2-40B4-BE49-F238E27FC236}">
                <a16:creationId xmlns:a16="http://schemas.microsoft.com/office/drawing/2014/main" xmlns="" id="{C757D52B-B3DA-43CE-9885-42101E01A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1550" y="3195638"/>
            <a:ext cx="1822450" cy="2730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Képtalálatok a következőre: munkahely ölelés">
            <a:extLst>
              <a:ext uri="{FF2B5EF4-FFF2-40B4-BE49-F238E27FC236}">
                <a16:creationId xmlns:a16="http://schemas.microsoft.com/office/drawing/2014/main" xmlns="" id="{90FA3DB0-5ED8-48B2-A84E-0B55DDA0A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29350" y="2984500"/>
            <a:ext cx="2528888" cy="17637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EE1714D7-56A9-4317-885A-29626D4F6C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tx2">
                    <a:lumMod val="75000"/>
                  </a:schemeClr>
                </a:solidFill>
              </a:rPr>
              <a:t>MUNKAVÁLLALÓK ÁLTAL BETARTANDÓ SZABÁLYOK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32771" name="Picture 2" descr="Képtalálatok a következőre: koronavírus">
            <a:extLst>
              <a:ext uri="{FF2B5EF4-FFF2-40B4-BE49-F238E27FC236}">
                <a16:creationId xmlns:a16="http://schemas.microsoft.com/office/drawing/2014/main" xmlns="" id="{F4681BA5-E542-4351-ADA1-9F05DBA6E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A5128025-51BA-4325-AE71-AD7B4E06FE26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2773" name="AutoShape 2" descr="Képtalálatok a következőre: lázas">
            <a:extLst>
              <a:ext uri="{FF2B5EF4-FFF2-40B4-BE49-F238E27FC236}">
                <a16:creationId xmlns:a16="http://schemas.microsoft.com/office/drawing/2014/main" xmlns="" id="{C8E4115C-7DCF-4796-9127-2CB60FC5241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774" name="Téglalap 2">
            <a:extLst>
              <a:ext uri="{FF2B5EF4-FFF2-40B4-BE49-F238E27FC236}">
                <a16:creationId xmlns:a16="http://schemas.microsoft.com/office/drawing/2014/main" xmlns="" id="{B635F5D0-15E6-4186-918A-CCD27F1CF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" y="1697038"/>
            <a:ext cx="45720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Fordítson nagyobb gondot a személyes és környezeti higiéniájára. Mosson gyakrabban kezet. </a:t>
            </a:r>
          </a:p>
        </p:txBody>
      </p:sp>
      <p:sp>
        <p:nvSpPr>
          <p:cNvPr id="32775" name="Téglalap 6">
            <a:extLst>
              <a:ext uri="{FF2B5EF4-FFF2-40B4-BE49-F238E27FC236}">
                <a16:creationId xmlns:a16="http://schemas.microsoft.com/office/drawing/2014/main" xmlns="" id="{C0FDFC5A-DF47-497A-B202-057CEF922A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375" y="2819400"/>
            <a:ext cx="45720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Mindig mosson kezet vécéhasználat előtt és után</a:t>
            </a:r>
            <a:r>
              <a:rPr kumimoji="0" lang="hu-HU" altLang="hu-HU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</p:txBody>
      </p:sp>
      <p:sp>
        <p:nvSpPr>
          <p:cNvPr id="32776" name="Téglalap 7">
            <a:extLst>
              <a:ext uri="{FF2B5EF4-FFF2-40B4-BE49-F238E27FC236}">
                <a16:creationId xmlns:a16="http://schemas.microsoft.com/office/drawing/2014/main" xmlns="" id="{CCDD4EA4-38A0-4318-8699-20724ADB8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25" y="3776663"/>
            <a:ext cx="5302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gyakran használt tárgyait - mobil, számítógép, távirányító, kilincs - az arra alkalmas szerrel, eszközzel tisztítsa gyakran!</a:t>
            </a:r>
          </a:p>
        </p:txBody>
      </p:sp>
      <p:pic>
        <p:nvPicPr>
          <p:cNvPr id="32777" name="Picture 5">
            <a:extLst>
              <a:ext uri="{FF2B5EF4-FFF2-40B4-BE49-F238E27FC236}">
                <a16:creationId xmlns:a16="http://schemas.microsoft.com/office/drawing/2014/main" xmlns="" id="{D6C0A535-AA0A-433E-B00C-0F7EB0CC01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275" y="4365625"/>
            <a:ext cx="2041525" cy="134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7" descr="Képtalálatok a következőre: baktérium számítógép">
            <a:extLst>
              <a:ext uri="{FF2B5EF4-FFF2-40B4-BE49-F238E27FC236}">
                <a16:creationId xmlns:a16="http://schemas.microsoft.com/office/drawing/2014/main" xmlns="" id="{DAE4BB53-9392-41D8-8782-B2B726004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1452563"/>
            <a:ext cx="2644775" cy="12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9" name="Picture 9" descr="Képtalálatok a következőre: wc kézmosás">
            <a:extLst>
              <a:ext uri="{FF2B5EF4-FFF2-40B4-BE49-F238E27FC236}">
                <a16:creationId xmlns:a16="http://schemas.microsoft.com/office/drawing/2014/main" xmlns="" id="{1A6A9F2D-55A1-4F13-A909-40D3F6185D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575" y="2809875"/>
            <a:ext cx="228282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0" name="Téglalap 10">
            <a:extLst>
              <a:ext uri="{FF2B5EF4-FFF2-40B4-BE49-F238E27FC236}">
                <a16:creationId xmlns:a16="http://schemas.microsoft.com/office/drawing/2014/main" xmlns="" id="{34A75C6E-46C7-4072-BFD6-A10F4DCCF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25" y="5070475"/>
            <a:ext cx="47783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Szeméhez, arcához, szájához csak kézmosás után nyúljon!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4DBF1C41-BC2D-486B-BDE3-982289C6FF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tx2">
                    <a:lumMod val="75000"/>
                  </a:schemeClr>
                </a:solidFill>
              </a:rPr>
              <a:t>MUNKAVÁLLALÓK ÁLTAL BETARTANDÓ SZABÁLYOK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33795" name="Picture 2" descr="Képtalálatok a következőre: koronavírus">
            <a:extLst>
              <a:ext uri="{FF2B5EF4-FFF2-40B4-BE49-F238E27FC236}">
                <a16:creationId xmlns:a16="http://schemas.microsoft.com/office/drawing/2014/main" xmlns="" id="{BDA36A5A-ED4F-47DC-BA7C-DBA772E13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7AA6EC9E-12BB-4169-BD91-68CE420E9078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3797" name="AutoShape 2" descr="Képtalálatok a következőre: lázas">
            <a:extLst>
              <a:ext uri="{FF2B5EF4-FFF2-40B4-BE49-F238E27FC236}">
                <a16:creationId xmlns:a16="http://schemas.microsoft.com/office/drawing/2014/main" xmlns="" id="{60349E3A-9690-495E-BE8C-48B31CE788D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3798" name="Picture 2" descr="Képtalálatok a következőre: tömegközlekedés köhög">
            <a:extLst>
              <a:ext uri="{FF2B5EF4-FFF2-40B4-BE49-F238E27FC236}">
                <a16:creationId xmlns:a16="http://schemas.microsoft.com/office/drawing/2014/main" xmlns="" id="{CF6C673E-DE0F-4692-860D-FE98CF3A99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387" b="4735"/>
          <a:stretch>
            <a:fillRect/>
          </a:stretch>
        </p:blipFill>
        <p:spPr bwMode="auto">
          <a:xfrm>
            <a:off x="1044575" y="2492375"/>
            <a:ext cx="2698750" cy="20970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9" name="AutoShape 4" descr="Képtalálatok a következőre: tömegközlekedés köhög">
            <a:extLst>
              <a:ext uri="{FF2B5EF4-FFF2-40B4-BE49-F238E27FC236}">
                <a16:creationId xmlns:a16="http://schemas.microsoft.com/office/drawing/2014/main" xmlns="" id="{5955BF00-6B52-486D-83E8-32C1F053E9D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3800" name="AutoShape 6" descr="Képtalálatok a következőre: tömegközlekedés köhög">
            <a:extLst>
              <a:ext uri="{FF2B5EF4-FFF2-40B4-BE49-F238E27FC236}">
                <a16:creationId xmlns:a16="http://schemas.microsoft.com/office/drawing/2014/main" xmlns="" id="{CEB1B8DC-3B7B-4B23-A3DD-51969F3E29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3801" name="AutoShape 8" descr="Képtalálatok a következőre: tömegközlekedés köhög">
            <a:extLst>
              <a:ext uri="{FF2B5EF4-FFF2-40B4-BE49-F238E27FC236}">
                <a16:creationId xmlns:a16="http://schemas.microsoft.com/office/drawing/2014/main" xmlns="" id="{93DF9F7B-F67E-4A9D-9C73-9816C1E30A5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3802" name="AutoShape 10" descr="Képtalálatok a következőre: tömegközlekedés köhög">
            <a:extLst>
              <a:ext uri="{FF2B5EF4-FFF2-40B4-BE49-F238E27FC236}">
                <a16:creationId xmlns:a16="http://schemas.microsoft.com/office/drawing/2014/main" xmlns="" id="{C61B84A1-D7A9-4125-83B9-6F4B98FBBAC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5175" y="4651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3803" name="Picture 12" descr="Képtalálatok a következőre: tömegközlekedés köhög">
            <a:extLst>
              <a:ext uri="{FF2B5EF4-FFF2-40B4-BE49-F238E27FC236}">
                <a16:creationId xmlns:a16="http://schemas.microsoft.com/office/drawing/2014/main" xmlns="" id="{C9E9FA45-504D-43B2-BE35-099E9CEA7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6675" y="2265363"/>
            <a:ext cx="3270250" cy="217646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804" name="Picture 14" descr="Képtalálatok a következőre: kezébe köhög">
            <a:extLst>
              <a:ext uri="{FF2B5EF4-FFF2-40B4-BE49-F238E27FC236}">
                <a16:creationId xmlns:a16="http://schemas.microsoft.com/office/drawing/2014/main" xmlns="" id="{996B4530-1334-4A10-B669-C5F77AF3D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076700"/>
            <a:ext cx="3619500" cy="20272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805" name="Téglalap 9">
            <a:extLst>
              <a:ext uri="{FF2B5EF4-FFF2-40B4-BE49-F238E27FC236}">
                <a16:creationId xmlns:a16="http://schemas.microsoft.com/office/drawing/2014/main" xmlns="" id="{2381F4B8-11AF-4AFF-8886-BF0DCA2BE9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0250" y="1557338"/>
            <a:ext cx="74898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Eldobható zsebkendőbe vagy könyökhajlatba kell köhögni, tüsszenteni. Zsebkendő használat után is kezet kell mosni!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4554F1A0-BE1D-4B51-A869-C27F17E593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tx2">
                    <a:lumMod val="75000"/>
                  </a:schemeClr>
                </a:solidFill>
              </a:rPr>
              <a:t>MUNKAVÁLLALÓK ÁLTAL BETARTANDÓ SZABÁLYOK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34819" name="Picture 2" descr="Képtalálatok a következőre: koronavírus">
            <a:extLst>
              <a:ext uri="{FF2B5EF4-FFF2-40B4-BE49-F238E27FC236}">
                <a16:creationId xmlns:a16="http://schemas.microsoft.com/office/drawing/2014/main" xmlns="" id="{42E38DBB-D0D8-4276-84BD-B831706BCD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2A3F46E8-8FB0-48B7-991C-DF33316F55DD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4821" name="AutoShape 2" descr="Képtalálatok a következőre: lázas">
            <a:extLst>
              <a:ext uri="{FF2B5EF4-FFF2-40B4-BE49-F238E27FC236}">
                <a16:creationId xmlns:a16="http://schemas.microsoft.com/office/drawing/2014/main" xmlns="" id="{3DBB35B5-0C8E-4B76-B9A8-FDDC31A1D6B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4822" name="Téglalap 2">
            <a:extLst>
              <a:ext uri="{FF2B5EF4-FFF2-40B4-BE49-F238E27FC236}">
                <a16:creationId xmlns:a16="http://schemas.microsoft.com/office/drawing/2014/main" xmlns="" id="{C475ABEC-0902-4D5B-93A8-50D3876F8B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700213"/>
            <a:ext cx="756126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Ha légúti tünetei vannak, használjon orvosi maszkot, ez csökkenti a kórokozók szájon át történő szóródását!</a:t>
            </a:r>
          </a:p>
        </p:txBody>
      </p:sp>
      <p:sp>
        <p:nvSpPr>
          <p:cNvPr id="34823" name="Téglalap 6">
            <a:extLst>
              <a:ext uri="{FF2B5EF4-FFF2-40B4-BE49-F238E27FC236}">
                <a16:creationId xmlns:a16="http://schemas.microsoft.com/office/drawing/2014/main" xmlns="" id="{3BC168F4-6C30-4307-A511-026B44D617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25" y="4754563"/>
            <a:ext cx="30972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kórokozóktól csak a FFP, FFP+ félálarc védi meg, de ez is csak 4 órán keresztül.</a:t>
            </a:r>
          </a:p>
        </p:txBody>
      </p:sp>
      <p:pic>
        <p:nvPicPr>
          <p:cNvPr id="34824" name="Picture 2" descr="Képtalálatok a következőre: orvosi maszk dolgozik">
            <a:extLst>
              <a:ext uri="{FF2B5EF4-FFF2-40B4-BE49-F238E27FC236}">
                <a16:creationId xmlns:a16="http://schemas.microsoft.com/office/drawing/2014/main" xmlns="" id="{1702EB28-A44A-4025-873A-D826439DEC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700" y="2565400"/>
            <a:ext cx="29337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3">
            <a:extLst>
              <a:ext uri="{FF2B5EF4-FFF2-40B4-BE49-F238E27FC236}">
                <a16:creationId xmlns:a16="http://schemas.microsoft.com/office/drawing/2014/main" xmlns="" id="{651FAE66-A67C-41A1-9E4A-026415EE8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475" y="2301875"/>
            <a:ext cx="3444875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5" descr="Képtalálatok a következőre: FFP maszk">
            <a:extLst>
              <a:ext uri="{FF2B5EF4-FFF2-40B4-BE49-F238E27FC236}">
                <a16:creationId xmlns:a16="http://schemas.microsoft.com/office/drawing/2014/main" xmlns="" id="{04E14793-4AEF-4E2A-845B-86A83F0563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01" t="5511" r="13094" b="5667"/>
          <a:stretch>
            <a:fillRect/>
          </a:stretch>
        </p:blipFill>
        <p:spPr bwMode="auto">
          <a:xfrm>
            <a:off x="3686175" y="4371975"/>
            <a:ext cx="253365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E349C1EA-15B5-4846-AE61-51D70757F4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accent3">
                    <a:lumMod val="50000"/>
                  </a:schemeClr>
                </a:solidFill>
              </a:rPr>
              <a:t>MUNKÁLTATÓ ÁLTAL BETARTANDÓ SZABÁLYOK</a:t>
            </a:r>
            <a:r>
              <a:rPr lang="hu-HU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hu-HU" dirty="0">
                <a:solidFill>
                  <a:schemeClr val="accent4">
                    <a:lumMod val="50000"/>
                  </a:schemeClr>
                </a:solidFill>
              </a:rPr>
            </a:br>
            <a:endParaRPr lang="hu-H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8915" name="Picture 2" descr="Képtalálatok a következőre: koronavírus">
            <a:extLst>
              <a:ext uri="{FF2B5EF4-FFF2-40B4-BE49-F238E27FC236}">
                <a16:creationId xmlns:a16="http://schemas.microsoft.com/office/drawing/2014/main" xmlns="" id="{1A24EC01-BF95-4EF7-97E6-CFFD44DDE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75132725-8A36-4ABC-8387-26C523A66415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8917" name="AutoShape 2" descr="Képtalálatok a következőre: lázas">
            <a:extLst>
              <a:ext uri="{FF2B5EF4-FFF2-40B4-BE49-F238E27FC236}">
                <a16:creationId xmlns:a16="http://schemas.microsoft.com/office/drawing/2014/main" xmlns="" id="{BF587458-366E-4572-AE76-7BB9A145FE6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18" name="AutoShape 2" descr="Képtalálatok a következőre: karantén">
            <a:extLst>
              <a:ext uri="{FF2B5EF4-FFF2-40B4-BE49-F238E27FC236}">
                <a16:creationId xmlns:a16="http://schemas.microsoft.com/office/drawing/2014/main" xmlns="" id="{41A11162-8A03-49BA-9B1A-599EA44B67E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19" name="AutoShape 2" descr="Képtalálatok a következőre: meeting">
            <a:extLst>
              <a:ext uri="{FF2B5EF4-FFF2-40B4-BE49-F238E27FC236}">
                <a16:creationId xmlns:a16="http://schemas.microsoft.com/office/drawing/2014/main" xmlns="" id="{9029D53D-5DC7-4364-BD4B-68FEEE2ABE2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20" name="AutoShape 5" descr="Képtalálatok a következőre: ONLINE meeting">
            <a:extLst>
              <a:ext uri="{FF2B5EF4-FFF2-40B4-BE49-F238E27FC236}">
                <a16:creationId xmlns:a16="http://schemas.microsoft.com/office/drawing/2014/main" xmlns="" id="{C06F2B0E-7B24-4352-801A-06BA374F02D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21" name="Téglalap 2">
            <a:extLst>
              <a:ext uri="{FF2B5EF4-FFF2-40B4-BE49-F238E27FC236}">
                <a16:creationId xmlns:a16="http://schemas.microsoft.com/office/drawing/2014/main" xmlns="" id="{06878DFC-1440-46AC-BA02-707C3E8FCC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775" y="1765300"/>
            <a:ext cx="750570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Kiemelt figyelmet kell fordítani, hogy minden kézmosó helyen megfelelő mennyiségű </a:t>
            </a:r>
            <a:r>
              <a:rPr kumimoji="0" lang="hu-HU" alt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fertőtlenítő szer álljon </a:t>
            </a: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folyamatosan rendelkezésre</a:t>
            </a:r>
            <a:r>
              <a:rPr kumimoji="0" lang="hu-HU" alt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u-HU" altLang="hu-HU" sz="1800" dirty="0">
              <a:solidFill>
                <a:srgbClr val="000000"/>
              </a:solidFill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Az épületbe</a:t>
            </a:r>
            <a:r>
              <a:rPr kumimoji="0" lang="hu-HU" alt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való belépés helyén biztosítani kell a </a:t>
            </a: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hu-HU" altLang="hu-HU" sz="1800" dirty="0" smtClean="0">
                <a:solidFill>
                  <a:srgbClr val="000000"/>
                </a:solidFill>
              </a:rPr>
              <a:t>lehetőleg érintésmentes – kézfertőtlenítési lehetőséget.</a:t>
            </a:r>
          </a:p>
          <a:p>
            <a:pPr marL="285750" marR="0" lvl="0" indent="-2857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hu-HU" altLang="hu-H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hu-HU" altLang="hu-HU" sz="1800" dirty="0" smtClean="0">
                <a:solidFill>
                  <a:srgbClr val="000000"/>
                </a:solidFill>
              </a:rPr>
              <a:t>A szappannak, kézfertőtlenítőnek bizonyítottan </a:t>
            </a:r>
            <a:r>
              <a:rPr lang="hu-HU" altLang="hu-HU" sz="1800" dirty="0" err="1" smtClean="0">
                <a:solidFill>
                  <a:srgbClr val="000000"/>
                </a:solidFill>
              </a:rPr>
              <a:t>virucid</a:t>
            </a:r>
            <a:endParaRPr lang="hu-HU" altLang="hu-HU" sz="1800" dirty="0">
              <a:solidFill>
                <a:srgbClr val="000000"/>
              </a:solidFill>
            </a:endParaRP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hu-HU" altLang="hu-HU" sz="1800" dirty="0">
                <a:solidFill>
                  <a:srgbClr val="000000"/>
                </a:solidFill>
              </a:rPr>
              <a:t>h</a:t>
            </a:r>
            <a:r>
              <a:rPr kumimoji="0" lang="hu-HU" altLang="hu-HU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atással</a:t>
            </a:r>
            <a:r>
              <a:rPr kumimoji="0" lang="hu-HU" alt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kell rendelkeznie (Biztonsági Adatlap szerint).</a:t>
            </a: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lang="hu-HU" altLang="hu-HU" sz="1800" baseline="0" dirty="0">
              <a:solidFill>
                <a:srgbClr val="000000"/>
              </a:solidFill>
            </a:endParaRP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</a:t>
            </a:r>
            <a:r>
              <a:rPr kumimoji="0" lang="hu-HU" altLang="hu-HU" sz="1800" b="0" i="0" u="none" strike="noStrike" kern="1200" cap="none" spc="0" normalizeH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tárolószerkezeten</a:t>
            </a:r>
            <a:r>
              <a:rPr kumimoji="0" lang="hu-HU" altLang="hu-HU" sz="1800" b="0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fel kell tüntetni a benne lévő szer </a:t>
            </a: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hu-HU" altLang="hu-HU" sz="1800" dirty="0">
                <a:solidFill>
                  <a:srgbClr val="000000"/>
                </a:solidFill>
              </a:rPr>
              <a:t>s</a:t>
            </a:r>
            <a:r>
              <a:rPr lang="hu-HU" altLang="hu-HU" sz="1800" baseline="0" dirty="0" smtClean="0">
                <a:solidFill>
                  <a:srgbClr val="000000"/>
                </a:solidFill>
              </a:rPr>
              <a:t>zavatossági</a:t>
            </a:r>
            <a:r>
              <a:rPr lang="hu-HU" altLang="hu-HU" sz="1800" dirty="0" smtClean="0">
                <a:solidFill>
                  <a:srgbClr val="000000"/>
                </a:solidFill>
              </a:rPr>
              <a:t> idejének lejárási dátumát.</a:t>
            </a:r>
            <a:endParaRPr kumimoji="0" lang="hu-HU" altLang="hu-H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8923" name="AutoShape 2" descr="Képtalálatok a következőre: szappanadagoló feltöltés">
            <a:extLst>
              <a:ext uri="{FF2B5EF4-FFF2-40B4-BE49-F238E27FC236}">
                <a16:creationId xmlns:a16="http://schemas.microsoft.com/office/drawing/2014/main" xmlns="" id="{A9E6265B-2FA4-4F43-A5F0-C39BC76F2B1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65175" y="4651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8924" name="Picture 3">
            <a:extLst>
              <a:ext uri="{FF2B5EF4-FFF2-40B4-BE49-F238E27FC236}">
                <a16:creationId xmlns:a16="http://schemas.microsoft.com/office/drawing/2014/main" xmlns="" id="{B3DBFADA-8600-49C7-8141-9978CD134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6" r="28551"/>
          <a:stretch>
            <a:fillRect/>
          </a:stretch>
        </p:blipFill>
        <p:spPr bwMode="auto">
          <a:xfrm>
            <a:off x="6664324" y="2413000"/>
            <a:ext cx="1868115" cy="3129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8C31B645-00CA-4A47-B310-6BC67D3679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772400" cy="7207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hu-HU" sz="4000" b="1" dirty="0">
                <a:solidFill>
                  <a:srgbClr val="FF0000"/>
                </a:solidFill>
              </a:rPr>
              <a:t/>
            </a:r>
            <a:br>
              <a:rPr lang="hu-HU" sz="4000" b="1" dirty="0">
                <a:solidFill>
                  <a:srgbClr val="FF0000"/>
                </a:solidFill>
              </a:rPr>
            </a:br>
            <a:r>
              <a:rPr lang="hu-HU" sz="3100" b="1" dirty="0">
                <a:solidFill>
                  <a:schemeClr val="accent3">
                    <a:lumMod val="50000"/>
                  </a:schemeClr>
                </a:solidFill>
              </a:rPr>
              <a:t>MUNKÁLTATÓ ÁLTAL BETARTANDÓ SZABÁLYOK</a:t>
            </a:r>
            <a:r>
              <a:rPr lang="hu-HU" dirty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hu-HU" dirty="0">
                <a:solidFill>
                  <a:schemeClr val="accent4">
                    <a:lumMod val="50000"/>
                  </a:schemeClr>
                </a:solidFill>
              </a:rPr>
            </a:br>
            <a:endParaRPr lang="hu-HU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39939" name="Picture 2" descr="Képtalálatok a következőre: koronavírus">
            <a:extLst>
              <a:ext uri="{FF2B5EF4-FFF2-40B4-BE49-F238E27FC236}">
                <a16:creationId xmlns:a16="http://schemas.microsoft.com/office/drawing/2014/main" xmlns="" id="{80A59198-44C8-4E83-8E11-7AFD5591A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949950"/>
            <a:ext cx="13874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ím 1">
            <a:extLst>
              <a:ext uri="{FF2B5EF4-FFF2-40B4-BE49-F238E27FC236}">
                <a16:creationId xmlns:a16="http://schemas.microsoft.com/office/drawing/2014/main" xmlns="" id="{7EA13A4E-4E46-48C2-A2F9-4D2DA31CD14F}"/>
              </a:ext>
            </a:extLst>
          </p:cNvPr>
          <p:cNvSpPr txBox="1">
            <a:spLocks/>
          </p:cNvSpPr>
          <p:nvPr/>
        </p:nvSpPr>
        <p:spPr>
          <a:xfrm>
            <a:off x="539750" y="5959475"/>
            <a:ext cx="3332163" cy="576263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7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hu-HU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COVID-19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/>
            </a:r>
            <a:b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kumimoji="0" lang="hu-HU" sz="4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  <p:sp>
        <p:nvSpPr>
          <p:cNvPr id="39941" name="AutoShape 2" descr="Képtalálatok a következőre: lázas">
            <a:extLst>
              <a:ext uri="{FF2B5EF4-FFF2-40B4-BE49-F238E27FC236}">
                <a16:creationId xmlns:a16="http://schemas.microsoft.com/office/drawing/2014/main" xmlns="" id="{23CAD781-F8F3-410D-9649-425E36E8741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2" name="AutoShape 2" descr="Képtalálatok a következőre: karantén">
            <a:extLst>
              <a:ext uri="{FF2B5EF4-FFF2-40B4-BE49-F238E27FC236}">
                <a16:creationId xmlns:a16="http://schemas.microsoft.com/office/drawing/2014/main" xmlns="" id="{F2C10AD7-1C45-4067-846F-168C9E67543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3" name="AutoShape 2" descr="Képtalálatok a következőre: meeting">
            <a:extLst>
              <a:ext uri="{FF2B5EF4-FFF2-40B4-BE49-F238E27FC236}">
                <a16:creationId xmlns:a16="http://schemas.microsoft.com/office/drawing/2014/main" xmlns="" id="{F02950A0-F210-4B77-8170-DB91B06275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4" name="AutoShape 5" descr="Képtalálatok a következőre: ONLINE meeting">
            <a:extLst>
              <a:ext uri="{FF2B5EF4-FFF2-40B4-BE49-F238E27FC236}">
                <a16:creationId xmlns:a16="http://schemas.microsoft.com/office/drawing/2014/main" xmlns="" id="{E9C969AD-572F-4AF0-B686-1A4A1340DF3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2775" y="3127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hu-HU" altLang="hu-H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9945" name="Téglalap 2">
            <a:extLst>
              <a:ext uri="{FF2B5EF4-FFF2-40B4-BE49-F238E27FC236}">
                <a16:creationId xmlns:a16="http://schemas.microsoft.com/office/drawing/2014/main" xmlns="" id="{2281B03E-2B6A-413F-A2B1-16DE89D61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300" y="1557338"/>
            <a:ext cx="4103688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 munkáltató köteles betartani, illetve betartatni a munkavállalókkal Az Operatív T</a:t>
            </a:r>
            <a:r>
              <a:rPr kumimoji="0" lang="hu-HU" altLang="hu-H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örzs</a:t>
            </a: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, illetve a szakhatóságok által kiadott intézkedéseket az egyetemre vonatkozólag. </a:t>
            </a:r>
          </a:p>
        </p:txBody>
      </p:sp>
      <p:sp>
        <p:nvSpPr>
          <p:cNvPr id="39946" name="Téglalap 6">
            <a:extLst>
              <a:ext uri="{FF2B5EF4-FFF2-40B4-BE49-F238E27FC236}">
                <a16:creationId xmlns:a16="http://schemas.microsoft.com/office/drawing/2014/main" xmlns="" id="{0418A20F-C3EC-45EE-95F3-FB75736AE6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6688" y="4221163"/>
            <a:ext cx="4572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Folyamatosan figyelni kell az operatív törzs által kiadott hatósági intézkedéseket és </a:t>
            </a:r>
            <a:r>
              <a:rPr kumimoji="0" lang="hu-HU" altLang="hu-H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és</a:t>
            </a:r>
            <a:r>
              <a:rPr kumimoji="0" lang="hu-HU" alt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a vonatkozó változásokat bevezetni az egyetemen.</a:t>
            </a:r>
          </a:p>
        </p:txBody>
      </p:sp>
      <p:pic>
        <p:nvPicPr>
          <p:cNvPr id="39947" name="Picture 2">
            <a:extLst>
              <a:ext uri="{FF2B5EF4-FFF2-40B4-BE49-F238E27FC236}">
                <a16:creationId xmlns:a16="http://schemas.microsoft.com/office/drawing/2014/main" xmlns="" id="{063EB70F-2D86-4E3F-A5FB-92A249B48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3744913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8" name="Picture 4" descr="Képtalálatok a következőre: céges rendezvény">
            <a:extLst>
              <a:ext uri="{FF2B5EF4-FFF2-40B4-BE49-F238E27FC236}">
                <a16:creationId xmlns:a16="http://schemas.microsoft.com/office/drawing/2014/main" xmlns="" id="{DCE15A9A-7111-469C-93CC-54D9A5DF6A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655763"/>
            <a:ext cx="313213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sh dir="u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Text Box 3">
            <a:extLst>
              <a:ext uri="{FF2B5EF4-FFF2-40B4-BE49-F238E27FC236}">
                <a16:creationId xmlns:a16="http://schemas.microsoft.com/office/drawing/2014/main" xmlns="" id="{81C3B5BC-FA7B-433E-A30B-A322CF501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088" y="1412875"/>
            <a:ext cx="640873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altLang="hu-HU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Köszönöm a figyelmet!</a:t>
            </a:r>
            <a:endParaRPr kumimoji="0" lang="hu-HU" altLang="hu-HU" sz="2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0963" name="Picture 6" descr="Kapcsolódó kép">
            <a:extLst>
              <a:ext uri="{FF2B5EF4-FFF2-40B4-BE49-F238E27FC236}">
                <a16:creationId xmlns:a16="http://schemas.microsoft.com/office/drawing/2014/main" xmlns="" id="{F5B8BCFF-FF94-4CA4-845A-015E505A66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708275"/>
            <a:ext cx="3914775" cy="256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4" name="Picture 8">
            <a:extLst>
              <a:ext uri="{FF2B5EF4-FFF2-40B4-BE49-F238E27FC236}">
                <a16:creationId xmlns:a16="http://schemas.microsoft.com/office/drawing/2014/main" xmlns="" id="{C293FDB6-C7CA-407F-A752-3ACF40D51A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5100638"/>
            <a:ext cx="19399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 autoUpdateAnimBg="0"/>
    </p:bld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Hegycsúcs">
  <a:themeElements>
    <a:clrScheme name="Hegycsúcs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Hegycsúcs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egycsúcs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1307</TotalTime>
  <Words>3403</Words>
  <Application>Microsoft Office PowerPoint</Application>
  <PresentationFormat>Diavetítés a képernyőre (4:3 oldalarány)</PresentationFormat>
  <Paragraphs>491</Paragraphs>
  <Slides>68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4</vt:i4>
      </vt:variant>
      <vt:variant>
        <vt:lpstr>Diacímek</vt:lpstr>
      </vt:variant>
      <vt:variant>
        <vt:i4>68</vt:i4>
      </vt:variant>
    </vt:vector>
  </HeadingPairs>
  <TitlesOfParts>
    <vt:vector size="72" baseType="lpstr">
      <vt:lpstr>Office-téma</vt:lpstr>
      <vt:lpstr>1_Office-téma</vt:lpstr>
      <vt:lpstr>Hegycsúcs</vt:lpstr>
      <vt:lpstr>Alapértelmezett terv</vt:lpstr>
      <vt:lpstr>Éves ismétlődő munkavédelemi oktatás</vt:lpstr>
      <vt:lpstr>MUNKAVÉDELEM</vt:lpstr>
      <vt:lpstr>MUNKAVÉDELEM</vt:lpstr>
      <vt:lpstr>MUNKAVÉDELEM</vt:lpstr>
      <vt:lpstr>MUNKAVÉDELEM</vt:lpstr>
      <vt:lpstr>MUNKAVÉDELEM</vt:lpstr>
      <vt:lpstr>    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MUNKAVÉDELEM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PowerPoint bemutató</vt:lpstr>
      <vt:lpstr> MUNKKAHELYI SZABÁLYOK KORONAVÍRUS JÁRVÁNY  (COVID-19) IDEJE ALATT </vt:lpstr>
      <vt:lpstr> MUNKAVÁLLALÓK ÁLTAL BETARTANDÓ SZABÁLYOK </vt:lpstr>
      <vt:lpstr> MUNKAVÁLLALÓK ÁLTAL BETARTANDÓ SZABÁLYOK </vt:lpstr>
      <vt:lpstr> MUNKAVÁLLALÓK ÁLTAL BETARTANDÓ SZABÁLYOK </vt:lpstr>
      <vt:lpstr> MUNKAVÁLLALÓK ÁLTAL BETARTANDÓ SZABÁLYOK </vt:lpstr>
      <vt:lpstr> MUNKAVÁLLALÓK ÁLTAL BETARTANDÓ SZABÁLYOK </vt:lpstr>
      <vt:lpstr> MUNKÁLTATÓ ÁLTAL BETARTANDÓ SZABÁLYOK </vt:lpstr>
      <vt:lpstr> MUNKÁLTATÓ ÁLTAL BETARTANDÓ SZABÁLYOK 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Munkavédelem,  tűzvédelem éves ismétlődő oktatás</dc:title>
  <dc:creator>Nyitrai Zoltán</dc:creator>
  <cp:lastModifiedBy>Nyitrai Zoltán</cp:lastModifiedBy>
  <cp:revision>93</cp:revision>
  <dcterms:created xsi:type="dcterms:W3CDTF">2020-05-19T09:24:23Z</dcterms:created>
  <dcterms:modified xsi:type="dcterms:W3CDTF">2021-09-09T20:22:00Z</dcterms:modified>
</cp:coreProperties>
</file>